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4" r:id="rId1"/>
  </p:sldMasterIdLst>
  <p:notesMasterIdLst>
    <p:notesMasterId r:id="rId23"/>
  </p:notesMasterIdLst>
  <p:sldIdLst>
    <p:sldId id="256" r:id="rId2"/>
    <p:sldId id="265" r:id="rId3"/>
    <p:sldId id="269" r:id="rId4"/>
    <p:sldId id="267" r:id="rId5"/>
    <p:sldId id="270" r:id="rId6"/>
    <p:sldId id="272" r:id="rId7"/>
    <p:sldId id="273" r:id="rId8"/>
    <p:sldId id="275" r:id="rId9"/>
    <p:sldId id="276" r:id="rId10"/>
    <p:sldId id="277" r:id="rId11"/>
    <p:sldId id="278" r:id="rId12"/>
    <p:sldId id="283" r:id="rId13"/>
    <p:sldId id="280" r:id="rId14"/>
    <p:sldId id="281" r:id="rId15"/>
    <p:sldId id="282" r:id="rId16"/>
    <p:sldId id="284" r:id="rId17"/>
    <p:sldId id="285" r:id="rId18"/>
    <p:sldId id="279" r:id="rId19"/>
    <p:sldId id="286" r:id="rId20"/>
    <p:sldId id="260" r:id="rId21"/>
    <p:sldId id="261"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D8A3BF69-65DF-4695-87DA-7DEE21DFEA18}">
          <p14:sldIdLst>
            <p14:sldId id="256"/>
            <p14:sldId id="265"/>
            <p14:sldId id="269"/>
            <p14:sldId id="267"/>
            <p14:sldId id="270"/>
            <p14:sldId id="272"/>
            <p14:sldId id="273"/>
            <p14:sldId id="275"/>
            <p14:sldId id="276"/>
            <p14:sldId id="277"/>
            <p14:sldId id="278"/>
            <p14:sldId id="283"/>
            <p14:sldId id="280"/>
            <p14:sldId id="281"/>
            <p14:sldId id="282"/>
            <p14:sldId id="284"/>
            <p14:sldId id="285"/>
            <p14:sldId id="279"/>
            <p14:sldId id="286"/>
            <p14:sldId id="260"/>
            <p14:sldId id="261"/>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014" autoAdjust="0"/>
    <p:restoredTop sz="79383" autoAdjust="0"/>
  </p:normalViewPr>
  <p:slideViewPr>
    <p:cSldViewPr snapToGrid="0">
      <p:cViewPr varScale="1">
        <p:scale>
          <a:sx n="54" d="100"/>
          <a:sy n="54" d="100"/>
        </p:scale>
        <p:origin x="1108"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1BCFCB9-5C60-4338-87AE-24348025A3C9}"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A07D1B0A-F0B6-4131-9E4A-906148FBA366}">
      <dgm:prSet/>
      <dgm:spPr/>
      <dgm:t>
        <a:bodyPr/>
        <a:lstStyle/>
        <a:p>
          <a:r>
            <a:rPr lang="en-US" b="0" i="0"/>
            <a:t>Equation predicts that:</a:t>
          </a:r>
          <a:endParaRPr lang="en-US"/>
        </a:p>
      </dgm:t>
    </dgm:pt>
    <dgm:pt modelId="{9A1A2178-88C9-4CD7-8C67-7DF6174ECAEB}" type="parTrans" cxnId="{E06AEFE1-4614-499C-8ECE-7FB9DF7488C7}">
      <dgm:prSet/>
      <dgm:spPr/>
      <dgm:t>
        <a:bodyPr/>
        <a:lstStyle/>
        <a:p>
          <a:endParaRPr lang="en-US"/>
        </a:p>
      </dgm:t>
    </dgm:pt>
    <dgm:pt modelId="{22783BFF-C61A-4858-BC61-CFE726DA8C4C}" type="sibTrans" cxnId="{E06AEFE1-4614-499C-8ECE-7FB9DF7488C7}">
      <dgm:prSet/>
      <dgm:spPr/>
      <dgm:t>
        <a:bodyPr/>
        <a:lstStyle/>
        <a:p>
          <a:endParaRPr lang="en-US"/>
        </a:p>
      </dgm:t>
    </dgm:pt>
    <dgm:pt modelId="{42EF18E4-7544-47E3-ACA3-578292574B2D}">
      <dgm:prSet/>
      <dgm:spPr/>
      <dgm:t>
        <a:bodyPr/>
        <a:lstStyle/>
        <a:p>
          <a:r>
            <a:rPr lang="en-US" b="0" i="0" dirty="0"/>
            <a:t>The </a:t>
          </a:r>
          <a:r>
            <a:rPr lang="en-US" b="0" i="1" dirty="0"/>
            <a:t>characteristic time</a:t>
          </a:r>
          <a:r>
            <a:rPr lang="en-US" b="0" i="0" dirty="0"/>
            <a:t> required to reach 1/</a:t>
          </a:r>
          <a:r>
            <a:rPr lang="en-US" b="0" i="1" dirty="0"/>
            <a:t>e</a:t>
          </a:r>
          <a:r>
            <a:rPr lang="en-US" b="0" i="0" dirty="0"/>
            <a:t> fraction (about 36%) of all susceptible individuals is</a:t>
          </a:r>
          <a:endParaRPr lang="en-US" dirty="0"/>
        </a:p>
      </dgm:t>
    </dgm:pt>
    <dgm:pt modelId="{523A3B71-06A9-4BA0-B055-284858149895}" type="parTrans" cxnId="{2EECA27F-AB2D-4AAB-B6CF-42FFAE575873}">
      <dgm:prSet/>
      <dgm:spPr/>
      <dgm:t>
        <a:bodyPr/>
        <a:lstStyle/>
        <a:p>
          <a:endParaRPr lang="en-US"/>
        </a:p>
      </dgm:t>
    </dgm:pt>
    <dgm:pt modelId="{C670DD03-E496-47BE-9E8E-FC01A17B2E9D}" type="sibTrans" cxnId="{2EECA27F-AB2D-4AAB-B6CF-42FFAE575873}">
      <dgm:prSet/>
      <dgm:spPr/>
      <dgm:t>
        <a:bodyPr/>
        <a:lstStyle/>
        <a:p>
          <a:endParaRPr lang="en-US"/>
        </a:p>
      </dgm:t>
    </dgm:pt>
    <dgm:pt modelId="{3307CB86-5EE4-4841-AA82-26EA5DD990BB}" type="pres">
      <dgm:prSet presAssocID="{91BCFCB9-5C60-4338-87AE-24348025A3C9}" presName="hierChild1" presStyleCnt="0">
        <dgm:presLayoutVars>
          <dgm:chPref val="1"/>
          <dgm:dir/>
          <dgm:animOne val="branch"/>
          <dgm:animLvl val="lvl"/>
          <dgm:resizeHandles/>
        </dgm:presLayoutVars>
      </dgm:prSet>
      <dgm:spPr/>
      <dgm:t>
        <a:bodyPr/>
        <a:lstStyle/>
        <a:p>
          <a:endParaRPr lang="en-US"/>
        </a:p>
      </dgm:t>
    </dgm:pt>
    <dgm:pt modelId="{7699D605-9972-4D99-912A-B7923C9FD1E0}" type="pres">
      <dgm:prSet presAssocID="{A07D1B0A-F0B6-4131-9E4A-906148FBA366}" presName="hierRoot1" presStyleCnt="0"/>
      <dgm:spPr/>
    </dgm:pt>
    <dgm:pt modelId="{00BADD73-D450-49C0-A4A5-EFE30D40A590}" type="pres">
      <dgm:prSet presAssocID="{A07D1B0A-F0B6-4131-9E4A-906148FBA366}" presName="composite" presStyleCnt="0"/>
      <dgm:spPr/>
    </dgm:pt>
    <dgm:pt modelId="{824A23F5-E3D5-40A9-8F64-B710E1CED2E0}" type="pres">
      <dgm:prSet presAssocID="{A07D1B0A-F0B6-4131-9E4A-906148FBA366}" presName="background" presStyleLbl="node0" presStyleIdx="0" presStyleCnt="2"/>
      <dgm:spPr/>
    </dgm:pt>
    <dgm:pt modelId="{61A2D295-91B0-4D2D-869C-A5611FA38888}" type="pres">
      <dgm:prSet presAssocID="{A07D1B0A-F0B6-4131-9E4A-906148FBA366}" presName="text" presStyleLbl="fgAcc0" presStyleIdx="0" presStyleCnt="2">
        <dgm:presLayoutVars>
          <dgm:chPref val="3"/>
        </dgm:presLayoutVars>
      </dgm:prSet>
      <dgm:spPr/>
      <dgm:t>
        <a:bodyPr/>
        <a:lstStyle/>
        <a:p>
          <a:endParaRPr lang="en-US"/>
        </a:p>
      </dgm:t>
    </dgm:pt>
    <dgm:pt modelId="{EEA47225-1268-424B-BCC8-56BE6BF2D745}" type="pres">
      <dgm:prSet presAssocID="{A07D1B0A-F0B6-4131-9E4A-906148FBA366}" presName="hierChild2" presStyleCnt="0"/>
      <dgm:spPr/>
    </dgm:pt>
    <dgm:pt modelId="{B14EECE6-7803-4339-95E5-18FF4302092F}" type="pres">
      <dgm:prSet presAssocID="{42EF18E4-7544-47E3-ACA3-578292574B2D}" presName="hierRoot1" presStyleCnt="0"/>
      <dgm:spPr/>
    </dgm:pt>
    <dgm:pt modelId="{DAB2CCDF-B9A1-4489-9963-45E0227EB62D}" type="pres">
      <dgm:prSet presAssocID="{42EF18E4-7544-47E3-ACA3-578292574B2D}" presName="composite" presStyleCnt="0"/>
      <dgm:spPr/>
    </dgm:pt>
    <dgm:pt modelId="{9AE5CC4E-63F4-45C7-A9E8-B4DD13CB1264}" type="pres">
      <dgm:prSet presAssocID="{42EF18E4-7544-47E3-ACA3-578292574B2D}" presName="background" presStyleLbl="node0" presStyleIdx="1" presStyleCnt="2"/>
      <dgm:spPr/>
    </dgm:pt>
    <dgm:pt modelId="{520457A8-07D8-4AC1-9854-0A2CABD9DFB1}" type="pres">
      <dgm:prSet presAssocID="{42EF18E4-7544-47E3-ACA3-578292574B2D}" presName="text" presStyleLbl="fgAcc0" presStyleIdx="1" presStyleCnt="2">
        <dgm:presLayoutVars>
          <dgm:chPref val="3"/>
        </dgm:presLayoutVars>
      </dgm:prSet>
      <dgm:spPr/>
      <dgm:t>
        <a:bodyPr/>
        <a:lstStyle/>
        <a:p>
          <a:endParaRPr lang="en-US"/>
        </a:p>
      </dgm:t>
    </dgm:pt>
    <dgm:pt modelId="{2EE0CFEF-D4E0-410E-A4F0-4DA5A1D5E92E}" type="pres">
      <dgm:prSet presAssocID="{42EF18E4-7544-47E3-ACA3-578292574B2D}" presName="hierChild2" presStyleCnt="0"/>
      <dgm:spPr/>
    </dgm:pt>
  </dgm:ptLst>
  <dgm:cxnLst>
    <dgm:cxn modelId="{6F8FE68C-F8B1-471B-A271-DD4E605819D2}" type="presOf" srcId="{A07D1B0A-F0B6-4131-9E4A-906148FBA366}" destId="{61A2D295-91B0-4D2D-869C-A5611FA38888}" srcOrd="0" destOrd="0" presId="urn:microsoft.com/office/officeart/2005/8/layout/hierarchy1"/>
    <dgm:cxn modelId="{ABF66E42-1303-4EC9-8799-2FDCE7587F9C}" type="presOf" srcId="{91BCFCB9-5C60-4338-87AE-24348025A3C9}" destId="{3307CB86-5EE4-4841-AA82-26EA5DD990BB}" srcOrd="0" destOrd="0" presId="urn:microsoft.com/office/officeart/2005/8/layout/hierarchy1"/>
    <dgm:cxn modelId="{E06AEFE1-4614-499C-8ECE-7FB9DF7488C7}" srcId="{91BCFCB9-5C60-4338-87AE-24348025A3C9}" destId="{A07D1B0A-F0B6-4131-9E4A-906148FBA366}" srcOrd="0" destOrd="0" parTransId="{9A1A2178-88C9-4CD7-8C67-7DF6174ECAEB}" sibTransId="{22783BFF-C61A-4858-BC61-CFE726DA8C4C}"/>
    <dgm:cxn modelId="{2EECA27F-AB2D-4AAB-B6CF-42FFAE575873}" srcId="{91BCFCB9-5C60-4338-87AE-24348025A3C9}" destId="{42EF18E4-7544-47E3-ACA3-578292574B2D}" srcOrd="1" destOrd="0" parTransId="{523A3B71-06A9-4BA0-B055-284858149895}" sibTransId="{C670DD03-E496-47BE-9E8E-FC01A17B2E9D}"/>
    <dgm:cxn modelId="{BBB546C5-BA0A-4FD5-88ED-5F3251B93F41}" type="presOf" srcId="{42EF18E4-7544-47E3-ACA3-578292574B2D}" destId="{520457A8-07D8-4AC1-9854-0A2CABD9DFB1}" srcOrd="0" destOrd="0" presId="urn:microsoft.com/office/officeart/2005/8/layout/hierarchy1"/>
    <dgm:cxn modelId="{FBBFD06E-C468-433D-B2A8-6B2A0FBA71E5}" type="presParOf" srcId="{3307CB86-5EE4-4841-AA82-26EA5DD990BB}" destId="{7699D605-9972-4D99-912A-B7923C9FD1E0}" srcOrd="0" destOrd="0" presId="urn:microsoft.com/office/officeart/2005/8/layout/hierarchy1"/>
    <dgm:cxn modelId="{E172D2A4-E732-4C65-B6E6-8CEC00F3C6DA}" type="presParOf" srcId="{7699D605-9972-4D99-912A-B7923C9FD1E0}" destId="{00BADD73-D450-49C0-A4A5-EFE30D40A590}" srcOrd="0" destOrd="0" presId="urn:microsoft.com/office/officeart/2005/8/layout/hierarchy1"/>
    <dgm:cxn modelId="{A5E6CB60-969B-4C3C-A0D5-9AD04C764155}" type="presParOf" srcId="{00BADD73-D450-49C0-A4A5-EFE30D40A590}" destId="{824A23F5-E3D5-40A9-8F64-B710E1CED2E0}" srcOrd="0" destOrd="0" presId="urn:microsoft.com/office/officeart/2005/8/layout/hierarchy1"/>
    <dgm:cxn modelId="{5D741AD2-540A-44FF-AC4C-DD0CB3753870}" type="presParOf" srcId="{00BADD73-D450-49C0-A4A5-EFE30D40A590}" destId="{61A2D295-91B0-4D2D-869C-A5611FA38888}" srcOrd="1" destOrd="0" presId="urn:microsoft.com/office/officeart/2005/8/layout/hierarchy1"/>
    <dgm:cxn modelId="{E4BBCEBE-F002-46EF-B7A0-DDBD4AFDC075}" type="presParOf" srcId="{7699D605-9972-4D99-912A-B7923C9FD1E0}" destId="{EEA47225-1268-424B-BCC8-56BE6BF2D745}" srcOrd="1" destOrd="0" presId="urn:microsoft.com/office/officeart/2005/8/layout/hierarchy1"/>
    <dgm:cxn modelId="{9F441ED6-BA01-4D57-AEBD-FB2A153DB738}" type="presParOf" srcId="{3307CB86-5EE4-4841-AA82-26EA5DD990BB}" destId="{B14EECE6-7803-4339-95E5-18FF4302092F}" srcOrd="1" destOrd="0" presId="urn:microsoft.com/office/officeart/2005/8/layout/hierarchy1"/>
    <dgm:cxn modelId="{958E8C10-FCEE-488F-B709-75DB944A64A9}" type="presParOf" srcId="{B14EECE6-7803-4339-95E5-18FF4302092F}" destId="{DAB2CCDF-B9A1-4489-9963-45E0227EB62D}" srcOrd="0" destOrd="0" presId="urn:microsoft.com/office/officeart/2005/8/layout/hierarchy1"/>
    <dgm:cxn modelId="{FC90A241-59D8-4B97-A77C-484912CF0954}" type="presParOf" srcId="{DAB2CCDF-B9A1-4489-9963-45E0227EB62D}" destId="{9AE5CC4E-63F4-45C7-A9E8-B4DD13CB1264}" srcOrd="0" destOrd="0" presId="urn:microsoft.com/office/officeart/2005/8/layout/hierarchy1"/>
    <dgm:cxn modelId="{9A8F56F0-51B6-47C7-8474-147F4178BA0C}" type="presParOf" srcId="{DAB2CCDF-B9A1-4489-9963-45E0227EB62D}" destId="{520457A8-07D8-4AC1-9854-0A2CABD9DFB1}" srcOrd="1" destOrd="0" presId="urn:microsoft.com/office/officeart/2005/8/layout/hierarchy1"/>
    <dgm:cxn modelId="{5C9B7724-9617-40C9-A0D6-A01E542ACCAE}" type="presParOf" srcId="{B14EECE6-7803-4339-95E5-18FF4302092F}" destId="{2EE0CFEF-D4E0-410E-A4F0-4DA5A1D5E92E}"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4A23F5-E3D5-40A9-8F64-B710E1CED2E0}">
      <dsp:nvSpPr>
        <dsp:cNvPr id="0" name=""/>
        <dsp:cNvSpPr/>
      </dsp:nvSpPr>
      <dsp:spPr>
        <a:xfrm>
          <a:off x="681" y="735040"/>
          <a:ext cx="2390923" cy="151823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1A2D295-91B0-4D2D-869C-A5611FA38888}">
      <dsp:nvSpPr>
        <dsp:cNvPr id="0" name=""/>
        <dsp:cNvSpPr/>
      </dsp:nvSpPr>
      <dsp:spPr>
        <a:xfrm>
          <a:off x="266339" y="987415"/>
          <a:ext cx="2390923" cy="1518236"/>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b="0" i="0" kern="1200"/>
            <a:t>Equation predicts that:</a:t>
          </a:r>
          <a:endParaRPr lang="en-US" sz="1600" kern="1200"/>
        </a:p>
      </dsp:txBody>
      <dsp:txXfrm>
        <a:off x="310807" y="1031883"/>
        <a:ext cx="2301987" cy="1429300"/>
      </dsp:txXfrm>
    </dsp:sp>
    <dsp:sp modelId="{9AE5CC4E-63F4-45C7-A9E8-B4DD13CB1264}">
      <dsp:nvSpPr>
        <dsp:cNvPr id="0" name=""/>
        <dsp:cNvSpPr/>
      </dsp:nvSpPr>
      <dsp:spPr>
        <a:xfrm>
          <a:off x="2922921" y="735040"/>
          <a:ext cx="2390923" cy="151823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20457A8-07D8-4AC1-9854-0A2CABD9DFB1}">
      <dsp:nvSpPr>
        <dsp:cNvPr id="0" name=""/>
        <dsp:cNvSpPr/>
      </dsp:nvSpPr>
      <dsp:spPr>
        <a:xfrm>
          <a:off x="3188579" y="987415"/>
          <a:ext cx="2390923" cy="1518236"/>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b="0" i="0" kern="1200" dirty="0"/>
            <a:t>The </a:t>
          </a:r>
          <a:r>
            <a:rPr lang="en-US" sz="1600" b="0" i="1" kern="1200" dirty="0"/>
            <a:t>characteristic time</a:t>
          </a:r>
          <a:r>
            <a:rPr lang="en-US" sz="1600" b="0" i="0" kern="1200" dirty="0"/>
            <a:t> required to reach 1/</a:t>
          </a:r>
          <a:r>
            <a:rPr lang="en-US" sz="1600" b="0" i="1" kern="1200" dirty="0"/>
            <a:t>e</a:t>
          </a:r>
          <a:r>
            <a:rPr lang="en-US" sz="1600" b="0" i="0" kern="1200" dirty="0"/>
            <a:t> fraction (about 36%) of all susceptible individuals is</a:t>
          </a:r>
          <a:endParaRPr lang="en-US" sz="1600" kern="1200" dirty="0"/>
        </a:p>
      </dsp:txBody>
      <dsp:txXfrm>
        <a:off x="3233047" y="1031883"/>
        <a:ext cx="2301987" cy="1429300"/>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AE39109-8193-4470-BADB-D25525DBD3BC}" type="datetimeFigureOut">
              <a:rPr lang="en-US" smtClean="0"/>
              <a:t>12/9/2021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6BC4692-E095-4847-8E3C-8270B5C0D194}" type="slidenum">
              <a:rPr lang="en-US" smtClean="0"/>
              <a:t>‹#›</a:t>
            </a:fld>
            <a:endParaRPr lang="en-US"/>
          </a:p>
        </p:txBody>
      </p:sp>
    </p:spTree>
    <p:extLst>
      <p:ext uri="{BB962C8B-B14F-4D97-AF65-F5344CB8AC3E}">
        <p14:creationId xmlns:p14="http://schemas.microsoft.com/office/powerpoint/2010/main" val="11767779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On the night of February 21, 2003, a physician from Guangdong Province in southern China checked into the Metropole Hotel in Hong Kong. He previously treated patients suffering from a disease that, lacking a clear diagnosis, was called </a:t>
            </a:r>
            <a:r>
              <a:rPr lang="en-US" sz="1200" i="1" dirty="0"/>
              <a:t>atypical pneumonia</a:t>
            </a:r>
            <a:r>
              <a:rPr lang="en-US" sz="1200" dirty="0"/>
              <a:t>. Next day, after leaving the hotel, he went to the local hospital, this time as a patient. He died there several days later of atypical pneumonia.</a:t>
            </a:r>
          </a:p>
          <a:p>
            <a:endParaRPr lang="en-US" sz="1200" dirty="0"/>
          </a:p>
          <a:p>
            <a:r>
              <a:rPr lang="en-US" sz="1200" dirty="0"/>
              <a:t>The physician did not leave the hotel without a trace: That night sixteen other guests of the Metropole Hotel and one visitor also contracted the disease that was eventually renamed Severe Acute Respiratory Syndrome, or SARS. These guests carried the SARS virus with them to Hanoi, Singapore, and Toronto, sparking outbreaks in each of those cities. Epidemiologists later traced close to half of the 8,100 documented cases of SARS back to the Metropole Hotel. With that the physician who brought the virus to Hong Kong become an example of a </a:t>
            </a:r>
            <a:r>
              <a:rPr lang="en-US" sz="1200" i="1" dirty="0"/>
              <a:t>super-spreader</a:t>
            </a:r>
            <a:r>
              <a:rPr lang="en-US" sz="1200" dirty="0"/>
              <a:t>, an individual who is responsible for a disproportionate number of infections during an epidemic.</a:t>
            </a:r>
          </a:p>
        </p:txBody>
      </p:sp>
      <p:sp>
        <p:nvSpPr>
          <p:cNvPr id="4" name="Slide Number Placeholder 3"/>
          <p:cNvSpPr>
            <a:spLocks noGrp="1"/>
          </p:cNvSpPr>
          <p:nvPr>
            <p:ph type="sldNum" sz="quarter" idx="5"/>
          </p:nvPr>
        </p:nvSpPr>
        <p:spPr/>
        <p:txBody>
          <a:bodyPr/>
          <a:lstStyle/>
          <a:p>
            <a:fld id="{06BC4692-E095-4847-8E3C-8270B5C0D194}" type="slidenum">
              <a:rPr lang="en-US" smtClean="0"/>
              <a:t>2</a:t>
            </a:fld>
            <a:endParaRPr lang="en-US"/>
          </a:p>
        </p:txBody>
      </p:sp>
    </p:spTree>
    <p:extLst>
      <p:ext uri="{BB962C8B-B14F-4D97-AF65-F5344CB8AC3E}">
        <p14:creationId xmlns:p14="http://schemas.microsoft.com/office/powerpoint/2010/main" val="19791356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dirty="0">
                <a:solidFill>
                  <a:srgbClr val="353535"/>
                </a:solidFill>
                <a:effectLst/>
                <a:latin typeface="Merriweather" panose="00000500000000000000" pitchFamily="2" charset="0"/>
              </a:rPr>
              <a:t>The spread of pathogens on their respective contact network is the main subject of this chapter. Examples include airborne diseases like influenza, SARS, or tuberculosis, transmitted when two individuals breathe the air in the same room; contagious diseases and parasites transmitted when people touch each other; the Ebola virus, transmitted via contact with a patient's bodily fluids, HIV and other sexually transmitted diseases passed on during sexual intercourse. Infectious diseases also include cancers carried by cancer-causing viruses, like HPV or EBV, or diseases carried by parasites like bedbugs or malaria.</a:t>
            </a:r>
          </a:p>
          <a:p>
            <a:endParaRPr lang="en-US" dirty="0"/>
          </a:p>
          <a:p>
            <a:r>
              <a:rPr lang="en-US" sz="1200" b="0" i="0" dirty="0">
                <a:solidFill>
                  <a:srgbClr val="353535"/>
                </a:solidFill>
                <a:effectLst/>
                <a:latin typeface="Merriweather" panose="00000500000000000000" pitchFamily="2" charset="0"/>
              </a:rPr>
              <a:t>A computer virus is a self-reproducing program that can transmit a copy of itself from computer to computer. Its spreading pattern has many similarities to the spread of pathogens. But digital viruses also have many unique features, determined by the technology behind the specific virus. As mobile phones morphed into hand-held computers, lately we also witnessed the appearance of mobile viruses and worms that infect smartphones</a:t>
            </a:r>
          </a:p>
          <a:p>
            <a:endParaRPr lang="en-US" sz="1200" b="0" i="0" dirty="0">
              <a:solidFill>
                <a:srgbClr val="353535"/>
              </a:solidFill>
              <a:effectLst/>
              <a:latin typeface="Merriweather" panose="000005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Smart phones, capable of sharing programs and data with each other, offer a fertile ground for virus writers. Indeed, since 2004 hundreds of smart phone viruses have been identified, reaching a state of sophistication in a few years that took computer viruses about two decades to achieve [3]. Mobile viruses are transmitted using two main communication mechanisms: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A BT virus infects all phones found within BT range from the infected phone, which is about 10-30 meters. As physical proximity is essential for a BT connection, the transmission of a BT virus is determined by the owner’s location and the underlying mobility network, connecting locations by individuals who travel between them (SECTION 10.4). Hence BT viruses follow a spreading pattern like influenza.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Viruses carried by MMS can infect all susceptible phones whose number is in the infected phone’s phonebook. Hence MMS viruses spread on the social network, following a long-range spreading pattern that is independent of the infected phone’s physical location. Consequently, the spreading of MMS viruses is similar to the patterns characterizing computer viruses.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r>
              <a:rPr lang="en-US" sz="1200" dirty="0"/>
              <a:t>The role of the social and professional network in the spread and acceptance of innovations, knowledge, business practices, products, behavior, rumors and memes, is a much-studied problem in social sciences, marketing and economics [5, 6]. Online environments, like Twitter, offer unprecedented ability to track such phenomena. Consequently, a staggering number of studies focus on social spreading, asking for example why can some messages reach millions of individuals, while others struggle to get noticed.</a:t>
            </a:r>
          </a:p>
          <a:p>
            <a:r>
              <a:rPr lang="en-US" sz="1200" dirty="0"/>
              <a:t>The examples discussed above involve diverse spreading agents, from biological to computer viruses, ideas and products; they spread on different types of networks, from social to computer and professional networks; they are characterized by widely different time scales and follow different mechanisms of transmission. Despite this diversity, as we show in this chapter, these spreading processes obey common patterns and can be described using the same network-based theoretical and modeling framework.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endParaRPr lang="en-US" dirty="0"/>
          </a:p>
        </p:txBody>
      </p:sp>
      <p:sp>
        <p:nvSpPr>
          <p:cNvPr id="4" name="Slide Number Placeholder 3"/>
          <p:cNvSpPr>
            <a:spLocks noGrp="1"/>
          </p:cNvSpPr>
          <p:nvPr>
            <p:ph type="sldNum" sz="quarter" idx="5"/>
          </p:nvPr>
        </p:nvSpPr>
        <p:spPr/>
        <p:txBody>
          <a:bodyPr/>
          <a:lstStyle/>
          <a:p>
            <a:fld id="{06BC4692-E095-4847-8E3C-8270B5C0D194}" type="slidenum">
              <a:rPr lang="en-US" smtClean="0"/>
              <a:t>3</a:t>
            </a:fld>
            <a:endParaRPr lang="en-US"/>
          </a:p>
        </p:txBody>
      </p:sp>
    </p:spTree>
    <p:extLst>
      <p:ext uri="{BB962C8B-B14F-4D97-AF65-F5344CB8AC3E}">
        <p14:creationId xmlns:p14="http://schemas.microsoft.com/office/powerpoint/2010/main" val="8310609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0" dirty="0">
                <a:ln w="0"/>
                <a:effectLst>
                  <a:outerShdw blurRad="38100" dist="19050" dir="2700000" algn="tl" rotWithShape="0">
                    <a:schemeClr val="dk1">
                      <a:alpha val="40000"/>
                    </a:schemeClr>
                  </a:outerShdw>
                </a:effectLst>
                <a:latin typeface="Merriweather" panose="00000500000000000000" pitchFamily="2" charset="0"/>
              </a:rPr>
              <a:t>The table lists several much-studied spreading phenomena, together with the nature of the spreading agent and the network on which the agent spreads.</a:t>
            </a:r>
            <a:endParaRPr lang="en-US" sz="1200" dirty="0">
              <a:ln w="0"/>
              <a:effectLst>
                <a:outerShdw blurRad="38100" dist="19050" dir="2700000" algn="tl" rotWithShape="0">
                  <a:schemeClr val="dk1">
                    <a:alpha val="40000"/>
                  </a:schemeClr>
                </a:outerShdw>
              </a:effectLst>
            </a:endParaRPr>
          </a:p>
          <a:p>
            <a:endParaRPr lang="en-US" dirty="0"/>
          </a:p>
        </p:txBody>
      </p:sp>
      <p:sp>
        <p:nvSpPr>
          <p:cNvPr id="4" name="Slide Number Placeholder 3"/>
          <p:cNvSpPr>
            <a:spLocks noGrp="1"/>
          </p:cNvSpPr>
          <p:nvPr>
            <p:ph type="sldNum" sz="quarter" idx="5"/>
          </p:nvPr>
        </p:nvSpPr>
        <p:spPr/>
        <p:txBody>
          <a:bodyPr/>
          <a:lstStyle/>
          <a:p>
            <a:fld id="{06BC4692-E095-4847-8E3C-8270B5C0D194}" type="slidenum">
              <a:rPr lang="en-US" smtClean="0"/>
              <a:t>4</a:t>
            </a:fld>
            <a:endParaRPr lang="en-US"/>
          </a:p>
        </p:txBody>
      </p:sp>
    </p:spTree>
    <p:extLst>
      <p:ext uri="{BB962C8B-B14F-4D97-AF65-F5344CB8AC3E}">
        <p14:creationId xmlns:p14="http://schemas.microsoft.com/office/powerpoint/2010/main" val="38172921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6BC4692-E095-4847-8E3C-8270B5C0D194}" type="slidenum">
              <a:rPr lang="en-US" smtClean="0"/>
              <a:t>5</a:t>
            </a:fld>
            <a:endParaRPr lang="en-US"/>
          </a:p>
        </p:txBody>
      </p:sp>
    </p:spTree>
    <p:extLst>
      <p:ext uri="{BB962C8B-B14F-4D97-AF65-F5344CB8AC3E}">
        <p14:creationId xmlns:p14="http://schemas.microsoft.com/office/powerpoint/2010/main" val="9863927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000" b="0" i="0" dirty="0">
                <a:solidFill>
                  <a:srgbClr val="353535"/>
                </a:solidFill>
                <a:effectLst/>
                <a:latin typeface="Merriweather" panose="00000500000000000000" pitchFamily="2" charset="0"/>
              </a:rPr>
              <a:t>Consider a disease that spreads in a population of </a:t>
            </a:r>
            <a:r>
              <a:rPr lang="en-US" sz="2000" b="0" i="1" dirty="0">
                <a:solidFill>
                  <a:srgbClr val="353535"/>
                </a:solidFill>
                <a:effectLst/>
                <a:latin typeface="Merriweather" panose="00000500000000000000" pitchFamily="2" charset="0"/>
              </a:rPr>
              <a:t>N</a:t>
            </a:r>
            <a:r>
              <a:rPr lang="en-US" sz="2000" b="0" i="0" dirty="0">
                <a:solidFill>
                  <a:srgbClr val="353535"/>
                </a:solidFill>
                <a:effectLst/>
                <a:latin typeface="Merriweather" panose="00000500000000000000" pitchFamily="2" charset="0"/>
              </a:rPr>
              <a:t> individuals. Denote with </a:t>
            </a:r>
            <a:r>
              <a:rPr lang="en-US" sz="2000" b="0" i="1" dirty="0">
                <a:solidFill>
                  <a:srgbClr val="353535"/>
                </a:solidFill>
                <a:effectLst/>
                <a:latin typeface="Merriweather" panose="00000500000000000000" pitchFamily="2" charset="0"/>
              </a:rPr>
              <a:t>S(t)</a:t>
            </a:r>
            <a:r>
              <a:rPr lang="en-US" sz="2000" b="0" i="0" dirty="0">
                <a:solidFill>
                  <a:srgbClr val="353535"/>
                </a:solidFill>
                <a:effectLst/>
                <a:latin typeface="Merriweather" panose="00000500000000000000" pitchFamily="2" charset="0"/>
              </a:rPr>
              <a:t> the number of individuals who are susceptible (healthy) at time t and with </a:t>
            </a:r>
            <a:r>
              <a:rPr lang="en-US" sz="2000" b="0" i="1" dirty="0">
                <a:solidFill>
                  <a:srgbClr val="353535"/>
                </a:solidFill>
                <a:effectLst/>
                <a:latin typeface="Merriweather" panose="00000500000000000000" pitchFamily="2" charset="0"/>
              </a:rPr>
              <a:t>I(t)</a:t>
            </a:r>
            <a:r>
              <a:rPr lang="en-US" sz="2000" b="0" i="0" dirty="0">
                <a:solidFill>
                  <a:srgbClr val="353535"/>
                </a:solidFill>
                <a:effectLst/>
                <a:latin typeface="Merriweather" panose="00000500000000000000" pitchFamily="2" charset="0"/>
              </a:rPr>
              <a:t> the number individuals that have been already infected. At time </a:t>
            </a:r>
            <a:r>
              <a:rPr lang="en-US" sz="2000" b="0" i="1" dirty="0">
                <a:solidFill>
                  <a:srgbClr val="353535"/>
                </a:solidFill>
                <a:effectLst/>
                <a:latin typeface="Merriweather" panose="00000500000000000000" pitchFamily="2" charset="0"/>
              </a:rPr>
              <a:t>t</a:t>
            </a:r>
            <a:r>
              <a:rPr lang="en-US" sz="2000" b="0" i="0" dirty="0">
                <a:solidFill>
                  <a:srgbClr val="353535"/>
                </a:solidFill>
                <a:effectLst/>
                <a:latin typeface="Merriweather" panose="00000500000000000000" pitchFamily="2" charset="0"/>
              </a:rPr>
              <a:t>=0 everyone is susceptible (</a:t>
            </a:r>
            <a:r>
              <a:rPr lang="en-US" sz="2000" b="0" i="1" dirty="0">
                <a:solidFill>
                  <a:srgbClr val="353535"/>
                </a:solidFill>
                <a:effectLst/>
                <a:latin typeface="Merriweather" panose="00000500000000000000" pitchFamily="2" charset="0"/>
              </a:rPr>
              <a:t>S</a:t>
            </a:r>
            <a:r>
              <a:rPr lang="en-US" sz="2000" b="0" i="0" dirty="0">
                <a:solidFill>
                  <a:srgbClr val="353535"/>
                </a:solidFill>
                <a:effectLst/>
                <a:latin typeface="Merriweather" panose="00000500000000000000" pitchFamily="2" charset="0"/>
              </a:rPr>
              <a:t>(0)=</a:t>
            </a:r>
            <a:r>
              <a:rPr lang="en-US" sz="2000" b="0" i="1" dirty="0">
                <a:solidFill>
                  <a:srgbClr val="353535"/>
                </a:solidFill>
                <a:effectLst/>
                <a:latin typeface="Merriweather" panose="00000500000000000000" pitchFamily="2" charset="0"/>
              </a:rPr>
              <a:t>N</a:t>
            </a:r>
            <a:r>
              <a:rPr lang="en-US" sz="2000" b="0" i="0" dirty="0">
                <a:solidFill>
                  <a:srgbClr val="353535"/>
                </a:solidFill>
                <a:effectLst/>
                <a:latin typeface="Merriweather" panose="00000500000000000000" pitchFamily="2" charset="0"/>
              </a:rPr>
              <a:t>) and no one is infected (</a:t>
            </a:r>
            <a:r>
              <a:rPr lang="en-US" sz="2000" b="0" i="1" dirty="0">
                <a:solidFill>
                  <a:srgbClr val="353535"/>
                </a:solidFill>
                <a:effectLst/>
                <a:latin typeface="Merriweather" panose="00000500000000000000" pitchFamily="2" charset="0"/>
              </a:rPr>
              <a:t>I</a:t>
            </a:r>
            <a:r>
              <a:rPr lang="en-US" sz="2000" b="0" i="0" dirty="0">
                <a:solidFill>
                  <a:srgbClr val="353535"/>
                </a:solidFill>
                <a:effectLst/>
                <a:latin typeface="Merriweather" panose="00000500000000000000" pitchFamily="2" charset="0"/>
              </a:rPr>
              <a:t>(0)=0). Let us assume that a typical individual has </a:t>
            </a:r>
            <a:r>
              <a:rPr lang="en-US" sz="2000" b="0" i="1" dirty="0">
                <a:solidFill>
                  <a:srgbClr val="353535"/>
                </a:solidFill>
                <a:effectLst/>
                <a:latin typeface="Merriweather" panose="00000500000000000000" pitchFamily="2" charset="0"/>
              </a:rPr>
              <a:t>〈k〉</a:t>
            </a:r>
            <a:r>
              <a:rPr lang="en-US" sz="2000" b="0" i="0" dirty="0">
                <a:solidFill>
                  <a:srgbClr val="353535"/>
                </a:solidFill>
                <a:effectLst/>
                <a:latin typeface="Merriweather" panose="00000500000000000000" pitchFamily="2" charset="0"/>
              </a:rPr>
              <a:t> contacts and that the probability that the disease will be transmitted from an infected to a susceptible individual in a unit time is </a:t>
            </a:r>
            <a:r>
              <a:rPr lang="en-US" sz="2000" b="0" i="1" dirty="0">
                <a:solidFill>
                  <a:srgbClr val="353535"/>
                </a:solidFill>
                <a:effectLst/>
                <a:latin typeface="Merriweather" panose="00000500000000000000" pitchFamily="2" charset="0"/>
              </a:rPr>
              <a:t>β</a:t>
            </a:r>
            <a:r>
              <a:rPr lang="en-US" sz="2000" b="0" i="0" dirty="0">
                <a:solidFill>
                  <a:srgbClr val="353535"/>
                </a:solidFill>
                <a:effectLst/>
                <a:latin typeface="Merriweather" panose="00000500000000000000" pitchFamily="2" charset="0"/>
              </a:rPr>
              <a:t>. We ask the following: If a single individual becomes infected at time </a:t>
            </a:r>
            <a:r>
              <a:rPr lang="en-US" sz="2000" b="0" i="1" dirty="0">
                <a:solidFill>
                  <a:srgbClr val="353535"/>
                </a:solidFill>
                <a:effectLst/>
                <a:latin typeface="Merriweather" panose="00000500000000000000" pitchFamily="2" charset="0"/>
              </a:rPr>
              <a:t>t</a:t>
            </a:r>
            <a:r>
              <a:rPr lang="en-US" sz="2000" b="0" i="0" dirty="0">
                <a:solidFill>
                  <a:srgbClr val="353535"/>
                </a:solidFill>
                <a:effectLst/>
                <a:latin typeface="Merriweather" panose="00000500000000000000" pitchFamily="2" charset="0"/>
              </a:rPr>
              <a:t>=0 (i.e. </a:t>
            </a:r>
            <a:r>
              <a:rPr lang="en-US" sz="2000" b="0" i="1" dirty="0">
                <a:solidFill>
                  <a:srgbClr val="353535"/>
                </a:solidFill>
                <a:effectLst/>
                <a:latin typeface="Merriweather" panose="00000500000000000000" pitchFamily="2" charset="0"/>
              </a:rPr>
              <a:t>I</a:t>
            </a:r>
            <a:r>
              <a:rPr lang="en-US" sz="2000" b="0" i="0" dirty="0">
                <a:solidFill>
                  <a:srgbClr val="353535"/>
                </a:solidFill>
                <a:effectLst/>
                <a:latin typeface="Merriweather" panose="00000500000000000000" pitchFamily="2" charset="0"/>
              </a:rPr>
              <a:t>(0)=1), how many individuals will be infected at some later time </a:t>
            </a:r>
            <a:r>
              <a:rPr lang="en-US" sz="2000" b="0" i="1" dirty="0">
                <a:solidFill>
                  <a:srgbClr val="353535"/>
                </a:solidFill>
                <a:effectLst/>
                <a:latin typeface="Merriweather" panose="00000500000000000000" pitchFamily="2" charset="0"/>
              </a:rPr>
              <a:t>t</a:t>
            </a:r>
            <a:r>
              <a:rPr lang="en-US" sz="2000" b="0" i="0" dirty="0">
                <a:solidFill>
                  <a:srgbClr val="353535"/>
                </a:solidFill>
                <a:effectLst/>
                <a:latin typeface="Merriweather" panose="00000500000000000000" pitchFamily="2" charset="0"/>
              </a:rPr>
              <a:t>?</a:t>
            </a:r>
          </a:p>
          <a:p>
            <a:endParaRPr lang="en-US" sz="2000" dirty="0">
              <a:solidFill>
                <a:srgbClr val="353535"/>
              </a:solidFill>
              <a:latin typeface="Merriweather" panose="00000500000000000000" pitchFamily="2" charset="0"/>
            </a:endParaRPr>
          </a:p>
          <a:p>
            <a:r>
              <a:rPr lang="en-US" sz="2000" b="0" i="0" dirty="0">
                <a:solidFill>
                  <a:srgbClr val="353535"/>
                </a:solidFill>
                <a:effectLst/>
                <a:latin typeface="Merriweather" panose="00000500000000000000" pitchFamily="2" charset="0"/>
              </a:rPr>
              <a:t> Within the homogenous mixing hypothesis the probability that the infected person encounters a susceptible individual is </a:t>
            </a:r>
            <a:r>
              <a:rPr lang="en-US" sz="2000" b="0" i="1" dirty="0">
                <a:solidFill>
                  <a:srgbClr val="353535"/>
                </a:solidFill>
                <a:effectLst/>
                <a:latin typeface="Merriweather" panose="00000500000000000000" pitchFamily="2" charset="0"/>
              </a:rPr>
              <a:t>S(t)/N</a:t>
            </a:r>
            <a:r>
              <a:rPr lang="en-US" sz="2000" b="0" i="0" dirty="0">
                <a:solidFill>
                  <a:srgbClr val="353535"/>
                </a:solidFill>
                <a:effectLst/>
                <a:latin typeface="Merriweather" panose="00000500000000000000" pitchFamily="2" charset="0"/>
              </a:rPr>
              <a:t>. Therefore the infected person comes into contact with </a:t>
            </a:r>
            <a:r>
              <a:rPr lang="en-US" sz="2000" b="0" i="1" dirty="0">
                <a:solidFill>
                  <a:srgbClr val="353535"/>
                </a:solidFill>
                <a:effectLst/>
                <a:latin typeface="Merriweather" panose="00000500000000000000" pitchFamily="2" charset="0"/>
              </a:rPr>
              <a:t>〈</a:t>
            </a:r>
            <a:r>
              <a:rPr lang="en-US" sz="2000" b="0" i="1" dirty="0" err="1">
                <a:solidFill>
                  <a:srgbClr val="353535"/>
                </a:solidFill>
                <a:effectLst/>
                <a:latin typeface="Merriweather" panose="00000500000000000000" pitchFamily="2" charset="0"/>
              </a:rPr>
              <a:t>k〉S</a:t>
            </a:r>
            <a:r>
              <a:rPr lang="en-US" sz="2000" b="0" i="1" dirty="0">
                <a:solidFill>
                  <a:srgbClr val="353535"/>
                </a:solidFill>
                <a:effectLst/>
                <a:latin typeface="Merriweather" panose="00000500000000000000" pitchFamily="2" charset="0"/>
              </a:rPr>
              <a:t>(t)/N</a:t>
            </a:r>
            <a:r>
              <a:rPr lang="en-US" sz="2000" b="0" i="0" dirty="0">
                <a:solidFill>
                  <a:srgbClr val="353535"/>
                </a:solidFill>
                <a:effectLst/>
                <a:latin typeface="Merriweather" panose="00000500000000000000" pitchFamily="2" charset="0"/>
              </a:rPr>
              <a:t> susceptible individuals in a unit time. Since </a:t>
            </a:r>
            <a:r>
              <a:rPr lang="en-US" sz="2000" b="0" i="1" dirty="0">
                <a:solidFill>
                  <a:srgbClr val="353535"/>
                </a:solidFill>
                <a:effectLst/>
                <a:latin typeface="Merriweather" panose="00000500000000000000" pitchFamily="2" charset="0"/>
              </a:rPr>
              <a:t>I(t)</a:t>
            </a:r>
            <a:r>
              <a:rPr lang="en-US" sz="2000" b="0" i="0" dirty="0">
                <a:solidFill>
                  <a:srgbClr val="353535"/>
                </a:solidFill>
                <a:effectLst/>
                <a:latin typeface="Merriweather" panose="00000500000000000000" pitchFamily="2" charset="0"/>
              </a:rPr>
              <a:t> infected individuals are transmitting the pathogen, each at rate </a:t>
            </a:r>
            <a:r>
              <a:rPr lang="en-US" sz="2000" b="0" i="1" dirty="0">
                <a:solidFill>
                  <a:srgbClr val="353535"/>
                </a:solidFill>
                <a:effectLst/>
                <a:latin typeface="Merriweather" panose="00000500000000000000" pitchFamily="2" charset="0"/>
              </a:rPr>
              <a:t>β</a:t>
            </a:r>
            <a:r>
              <a:rPr lang="en-US" sz="2000" b="0" i="0" dirty="0">
                <a:solidFill>
                  <a:srgbClr val="353535"/>
                </a:solidFill>
                <a:effectLst/>
                <a:latin typeface="Merriweather" panose="00000500000000000000" pitchFamily="2" charset="0"/>
              </a:rPr>
              <a:t>, the average number of new infections </a:t>
            </a:r>
            <a:r>
              <a:rPr lang="en-US" sz="2000" b="0" i="1" dirty="0" err="1">
                <a:solidFill>
                  <a:srgbClr val="353535"/>
                </a:solidFill>
                <a:effectLst/>
                <a:latin typeface="Merriweather" panose="00000500000000000000" pitchFamily="2" charset="0"/>
              </a:rPr>
              <a:t>dI</a:t>
            </a:r>
            <a:r>
              <a:rPr lang="en-US" sz="2000" b="0" i="1" dirty="0">
                <a:solidFill>
                  <a:srgbClr val="353535"/>
                </a:solidFill>
                <a:effectLst/>
                <a:latin typeface="Merriweather" panose="00000500000000000000" pitchFamily="2" charset="0"/>
              </a:rPr>
              <a:t>(t)</a:t>
            </a:r>
            <a:r>
              <a:rPr lang="en-US" sz="2000" b="0" i="0" dirty="0">
                <a:solidFill>
                  <a:srgbClr val="353535"/>
                </a:solidFill>
                <a:effectLst/>
                <a:latin typeface="Merriweather" panose="00000500000000000000" pitchFamily="2" charset="0"/>
              </a:rPr>
              <a:t> during a timeframe </a:t>
            </a:r>
            <a:r>
              <a:rPr lang="en-US" sz="2000" b="0" i="1" dirty="0">
                <a:solidFill>
                  <a:srgbClr val="353535"/>
                </a:solidFill>
                <a:effectLst/>
                <a:latin typeface="Merriweather" panose="00000500000000000000" pitchFamily="2" charset="0"/>
              </a:rPr>
              <a:t>dt</a:t>
            </a:r>
            <a:r>
              <a:rPr lang="en-US" sz="2000" b="0" i="0" dirty="0">
                <a:solidFill>
                  <a:srgbClr val="353535"/>
                </a:solidFill>
                <a:effectLst/>
                <a:latin typeface="Merriweather" panose="00000500000000000000" pitchFamily="2" charset="0"/>
              </a:rPr>
              <a:t> is</a:t>
            </a:r>
          </a:p>
          <a:p>
            <a:endParaRPr lang="en-US" sz="2000" b="0" i="0" dirty="0">
              <a:solidFill>
                <a:srgbClr val="353535"/>
              </a:solidFill>
              <a:effectLst/>
              <a:latin typeface="Merriweather" panose="00000500000000000000" pitchFamily="2" charset="0"/>
            </a:endParaRPr>
          </a:p>
          <a:p>
            <a:r>
              <a:rPr lang="en-US" sz="3200" b="0" i="0" dirty="0">
                <a:solidFill>
                  <a:srgbClr val="353535"/>
                </a:solidFill>
                <a:effectLst/>
                <a:latin typeface="Merriweather" panose="00000500000000000000" pitchFamily="2" charset="0"/>
              </a:rPr>
              <a:t>1 Consequently </a:t>
            </a:r>
            <a:r>
              <a:rPr lang="en-US" sz="3200" b="0" i="1" dirty="0">
                <a:solidFill>
                  <a:srgbClr val="353535"/>
                </a:solidFill>
                <a:effectLst/>
                <a:latin typeface="Merriweather" panose="00000500000000000000" pitchFamily="2" charset="0"/>
              </a:rPr>
              <a:t>I(t)</a:t>
            </a:r>
            <a:r>
              <a:rPr lang="en-US" sz="3200" b="0" i="0" dirty="0">
                <a:solidFill>
                  <a:srgbClr val="353535"/>
                </a:solidFill>
                <a:effectLst/>
                <a:latin typeface="Merriweather" panose="00000500000000000000" pitchFamily="2" charset="0"/>
              </a:rPr>
              <a:t> changes at the rate;</a:t>
            </a:r>
            <a:endParaRPr lang="en-US" sz="2000" dirty="0"/>
          </a:p>
          <a:p>
            <a:r>
              <a:rPr lang="en-US" sz="3200" b="0" i="0" dirty="0">
                <a:solidFill>
                  <a:srgbClr val="353535"/>
                </a:solidFill>
                <a:effectLst/>
                <a:latin typeface="Merriweather" panose="00000500000000000000" pitchFamily="2" charset="0"/>
              </a:rPr>
              <a:t>2 to capture the fraction of the susceptible and of the infected population at time </a:t>
            </a:r>
            <a:r>
              <a:rPr lang="en-US" sz="3200" b="0" i="1" dirty="0">
                <a:solidFill>
                  <a:srgbClr val="353535"/>
                </a:solidFill>
                <a:effectLst/>
                <a:latin typeface="Merriweather" panose="00000500000000000000" pitchFamily="2" charset="0"/>
              </a:rPr>
              <a:t>t</a:t>
            </a:r>
            <a:r>
              <a:rPr lang="en-US" sz="3200" b="0" i="0" dirty="0">
                <a:solidFill>
                  <a:srgbClr val="353535"/>
                </a:solidFill>
                <a:effectLst/>
                <a:latin typeface="Merriweather" panose="00000500000000000000" pitchFamily="2" charset="0"/>
              </a:rPr>
              <a:t>. For simplicity we also drop the </a:t>
            </a:r>
            <a:r>
              <a:rPr lang="en-US" sz="3200" b="0" i="1" dirty="0">
                <a:solidFill>
                  <a:srgbClr val="353535"/>
                </a:solidFill>
                <a:effectLst/>
                <a:latin typeface="Merriweather" panose="00000500000000000000" pitchFamily="2" charset="0"/>
              </a:rPr>
              <a:t>(t)</a:t>
            </a:r>
            <a:r>
              <a:rPr lang="en-US" sz="3200" b="0" i="0" dirty="0">
                <a:solidFill>
                  <a:srgbClr val="353535"/>
                </a:solidFill>
                <a:effectLst/>
                <a:latin typeface="Merriweather" panose="00000500000000000000" pitchFamily="2" charset="0"/>
              </a:rPr>
              <a:t> variable from </a:t>
            </a:r>
            <a:r>
              <a:rPr lang="en-US" sz="3200" b="0" i="1" dirty="0" err="1">
                <a:solidFill>
                  <a:srgbClr val="353535"/>
                </a:solidFill>
                <a:effectLst/>
                <a:latin typeface="Merriweather" panose="00000500000000000000" pitchFamily="2" charset="0"/>
              </a:rPr>
              <a:t>i</a:t>
            </a:r>
            <a:r>
              <a:rPr lang="en-US" sz="3200" b="0" i="1" dirty="0">
                <a:solidFill>
                  <a:srgbClr val="353535"/>
                </a:solidFill>
                <a:effectLst/>
                <a:latin typeface="Merriweather" panose="00000500000000000000" pitchFamily="2" charset="0"/>
              </a:rPr>
              <a:t>(t)</a:t>
            </a:r>
            <a:r>
              <a:rPr lang="en-US" sz="3200" b="0" i="0" dirty="0">
                <a:solidFill>
                  <a:srgbClr val="353535"/>
                </a:solidFill>
                <a:effectLst/>
                <a:latin typeface="Merriweather" panose="00000500000000000000" pitchFamily="2" charset="0"/>
              </a:rPr>
              <a:t> and </a:t>
            </a:r>
            <a:r>
              <a:rPr lang="en-US" sz="3200" b="0" i="1" dirty="0">
                <a:solidFill>
                  <a:srgbClr val="353535"/>
                </a:solidFill>
                <a:effectLst/>
                <a:latin typeface="Merriweather" panose="00000500000000000000" pitchFamily="2" charset="0"/>
              </a:rPr>
              <a:t>s(t);</a:t>
            </a:r>
          </a:p>
          <a:p>
            <a:r>
              <a:rPr lang="en-US" sz="3200" b="0" i="0" dirty="0">
                <a:solidFill>
                  <a:srgbClr val="353535"/>
                </a:solidFill>
                <a:effectLst/>
                <a:latin typeface="Merriweather" panose="00000500000000000000" pitchFamily="2" charset="0"/>
              </a:rPr>
              <a:t>3 where the product </a:t>
            </a:r>
            <a:r>
              <a:rPr lang="en-US" sz="3200" b="0" i="1" dirty="0">
                <a:solidFill>
                  <a:srgbClr val="353535"/>
                </a:solidFill>
                <a:effectLst/>
                <a:latin typeface="Merriweather" panose="00000500000000000000" pitchFamily="2" charset="0"/>
              </a:rPr>
              <a:t>β〈k〉</a:t>
            </a:r>
            <a:r>
              <a:rPr lang="en-US" sz="3200" b="0" i="0" dirty="0">
                <a:solidFill>
                  <a:srgbClr val="353535"/>
                </a:solidFill>
                <a:effectLst/>
                <a:latin typeface="Merriweather" panose="00000500000000000000" pitchFamily="2" charset="0"/>
              </a:rPr>
              <a:t> is called the </a:t>
            </a:r>
            <a:r>
              <a:rPr lang="en-US" sz="3200" b="0" i="1" dirty="0">
                <a:solidFill>
                  <a:srgbClr val="353535"/>
                </a:solidFill>
                <a:effectLst/>
                <a:latin typeface="Merriweather" panose="00000500000000000000" pitchFamily="2" charset="0"/>
              </a:rPr>
              <a:t>transmission rate</a:t>
            </a:r>
            <a:r>
              <a:rPr lang="en-US" sz="3200" b="0" i="0" dirty="0">
                <a:solidFill>
                  <a:srgbClr val="353535"/>
                </a:solidFill>
                <a:effectLst/>
                <a:latin typeface="Merriweather" panose="00000500000000000000" pitchFamily="2" charset="0"/>
              </a:rPr>
              <a:t> or </a:t>
            </a:r>
            <a:r>
              <a:rPr lang="en-US" sz="3200" b="0" i="1" dirty="0">
                <a:solidFill>
                  <a:srgbClr val="353535"/>
                </a:solidFill>
                <a:effectLst/>
                <a:latin typeface="Merriweather" panose="00000500000000000000" pitchFamily="2" charset="0"/>
              </a:rPr>
              <a:t>transmissibility, </a:t>
            </a:r>
            <a:r>
              <a:rPr lang="en-US" sz="3200" b="0" i="0" dirty="0">
                <a:solidFill>
                  <a:srgbClr val="353535"/>
                </a:solidFill>
                <a:effectLst/>
                <a:latin typeface="Merriweather" panose="00000500000000000000" pitchFamily="2" charset="0"/>
              </a:rPr>
              <a:t> We solve this equation and get;</a:t>
            </a:r>
          </a:p>
          <a:p>
            <a:r>
              <a:rPr lang="en-US" sz="3200" b="0" i="0" dirty="0">
                <a:solidFill>
                  <a:srgbClr val="353535"/>
                </a:solidFill>
                <a:effectLst/>
                <a:latin typeface="Merriweather" panose="00000500000000000000" pitchFamily="2" charset="0"/>
              </a:rPr>
              <a:t>4 Integrating both sides, we obtain;</a:t>
            </a:r>
          </a:p>
          <a:p>
            <a:r>
              <a:rPr lang="en-US" sz="3200" b="0" i="0" dirty="0">
                <a:solidFill>
                  <a:srgbClr val="353535"/>
                </a:solidFill>
                <a:effectLst/>
                <a:latin typeface="Merriweather" panose="00000500000000000000" pitchFamily="2" charset="0"/>
              </a:rPr>
              <a:t>5 With the initial condition </a:t>
            </a:r>
            <a:r>
              <a:rPr lang="en-US" sz="3200" b="0" i="1" dirty="0">
                <a:solidFill>
                  <a:srgbClr val="353535"/>
                </a:solidFill>
                <a:effectLst/>
                <a:latin typeface="Merriweather" panose="00000500000000000000" pitchFamily="2" charset="0"/>
              </a:rPr>
              <a:t>i</a:t>
            </a:r>
            <a:r>
              <a:rPr lang="en-US" sz="3200" b="0" i="1" baseline="-25000" dirty="0">
                <a:solidFill>
                  <a:srgbClr val="353535"/>
                </a:solidFill>
                <a:effectLst/>
                <a:latin typeface="Merriweather" panose="00000500000000000000" pitchFamily="2" charset="0"/>
              </a:rPr>
              <a:t>0</a:t>
            </a:r>
            <a:r>
              <a:rPr lang="en-US" sz="3200" b="0" i="0" dirty="0">
                <a:solidFill>
                  <a:srgbClr val="353535"/>
                </a:solidFill>
                <a:effectLst/>
                <a:latin typeface="Merriweather" panose="00000500000000000000" pitchFamily="2" charset="0"/>
              </a:rPr>
              <a:t>= </a:t>
            </a:r>
            <a:r>
              <a:rPr lang="en-US" sz="3200" b="0" i="1" dirty="0" err="1">
                <a:solidFill>
                  <a:srgbClr val="353535"/>
                </a:solidFill>
                <a:effectLst/>
                <a:latin typeface="Merriweather" panose="00000500000000000000" pitchFamily="2" charset="0"/>
              </a:rPr>
              <a:t>i</a:t>
            </a:r>
            <a:r>
              <a:rPr lang="en-US" sz="3200" b="0" i="0" dirty="0">
                <a:solidFill>
                  <a:srgbClr val="353535"/>
                </a:solidFill>
                <a:effectLst/>
                <a:latin typeface="Merriweather" panose="00000500000000000000" pitchFamily="2" charset="0"/>
              </a:rPr>
              <a:t>(</a:t>
            </a:r>
            <a:r>
              <a:rPr lang="en-US" sz="3200" b="0" i="1" dirty="0">
                <a:solidFill>
                  <a:srgbClr val="353535"/>
                </a:solidFill>
                <a:effectLst/>
                <a:latin typeface="Merriweather" panose="00000500000000000000" pitchFamily="2" charset="0"/>
              </a:rPr>
              <a:t>t</a:t>
            </a:r>
            <a:r>
              <a:rPr lang="en-US" sz="3200" b="0" i="0" dirty="0">
                <a:solidFill>
                  <a:srgbClr val="353535"/>
                </a:solidFill>
                <a:effectLst/>
                <a:latin typeface="Merriweather" panose="00000500000000000000" pitchFamily="2" charset="0"/>
              </a:rPr>
              <a:t>=0), we get </a:t>
            </a:r>
            <a:r>
              <a:rPr lang="en-US" sz="3200" b="0" i="1" dirty="0">
                <a:solidFill>
                  <a:srgbClr val="353535"/>
                </a:solidFill>
                <a:effectLst/>
                <a:latin typeface="Merriweather" panose="00000500000000000000" pitchFamily="2" charset="0"/>
              </a:rPr>
              <a:t>C</a:t>
            </a:r>
            <a:r>
              <a:rPr lang="en-US" sz="3200" b="0" i="0" dirty="0">
                <a:solidFill>
                  <a:srgbClr val="353535"/>
                </a:solidFill>
                <a:effectLst/>
                <a:latin typeface="Merriweather" panose="00000500000000000000" pitchFamily="2" charset="0"/>
              </a:rPr>
              <a:t>=</a:t>
            </a:r>
            <a:r>
              <a:rPr lang="en-US" sz="3200" b="0" i="1" dirty="0">
                <a:solidFill>
                  <a:srgbClr val="353535"/>
                </a:solidFill>
                <a:effectLst/>
                <a:latin typeface="Merriweather" panose="00000500000000000000" pitchFamily="2" charset="0"/>
              </a:rPr>
              <a:t>i</a:t>
            </a:r>
            <a:r>
              <a:rPr lang="en-US" sz="3200" b="0" i="0" baseline="-25000" dirty="0">
                <a:solidFill>
                  <a:srgbClr val="353535"/>
                </a:solidFill>
                <a:effectLst/>
                <a:latin typeface="Merriweather" panose="00000500000000000000" pitchFamily="2" charset="0"/>
              </a:rPr>
              <a:t>0</a:t>
            </a:r>
            <a:r>
              <a:rPr lang="en-US" sz="3200" b="0" i="0" dirty="0">
                <a:solidFill>
                  <a:srgbClr val="353535"/>
                </a:solidFill>
                <a:effectLst/>
                <a:latin typeface="Merriweather" panose="00000500000000000000" pitchFamily="2" charset="0"/>
              </a:rPr>
              <a:t>/(1–</a:t>
            </a:r>
            <a:r>
              <a:rPr lang="en-US" sz="3200" b="0" i="1" dirty="0">
                <a:solidFill>
                  <a:srgbClr val="353535"/>
                </a:solidFill>
                <a:effectLst/>
                <a:latin typeface="Merriweather" panose="00000500000000000000" pitchFamily="2" charset="0"/>
              </a:rPr>
              <a:t>i</a:t>
            </a:r>
            <a:r>
              <a:rPr lang="en-US" sz="3200" b="0" i="0" baseline="-25000" dirty="0">
                <a:solidFill>
                  <a:srgbClr val="353535"/>
                </a:solidFill>
                <a:effectLst/>
                <a:latin typeface="Merriweather" panose="00000500000000000000" pitchFamily="2" charset="0"/>
              </a:rPr>
              <a:t>0</a:t>
            </a:r>
            <a:r>
              <a:rPr lang="en-US" sz="3200" b="0" i="0" dirty="0">
                <a:solidFill>
                  <a:srgbClr val="353535"/>
                </a:solidFill>
                <a:effectLst/>
                <a:latin typeface="Merriweather" panose="00000500000000000000" pitchFamily="2" charset="0"/>
              </a:rPr>
              <a:t>), obtaining that the fraction of infected individuals increases in time as</a:t>
            </a:r>
            <a:endParaRPr lang="en-US" sz="2000" dirty="0"/>
          </a:p>
        </p:txBody>
      </p:sp>
      <p:sp>
        <p:nvSpPr>
          <p:cNvPr id="4" name="Slide Number Placeholder 3"/>
          <p:cNvSpPr>
            <a:spLocks noGrp="1"/>
          </p:cNvSpPr>
          <p:nvPr>
            <p:ph type="sldNum" sz="quarter" idx="5"/>
          </p:nvPr>
        </p:nvSpPr>
        <p:spPr/>
        <p:txBody>
          <a:bodyPr/>
          <a:lstStyle/>
          <a:p>
            <a:fld id="{06BC4692-E095-4847-8E3C-8270B5C0D194}" type="slidenum">
              <a:rPr lang="en-US" smtClean="0"/>
              <a:t>6</a:t>
            </a:fld>
            <a:endParaRPr lang="en-US"/>
          </a:p>
        </p:txBody>
      </p:sp>
    </p:spTree>
    <p:extLst>
      <p:ext uri="{BB962C8B-B14F-4D97-AF65-F5344CB8AC3E}">
        <p14:creationId xmlns:p14="http://schemas.microsoft.com/office/powerpoint/2010/main" val="23357544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dirty="0">
                <a:solidFill>
                  <a:srgbClr val="353535"/>
                </a:solidFill>
                <a:effectLst/>
                <a:latin typeface="Merriweather" panose="00000500000000000000" pitchFamily="2" charset="0"/>
              </a:rPr>
              <a:t>At the beginning the fraction of infected individuals increases exponentially. Indeed, early on an infected individual encounters only susceptible individuals, hence the pathogen can easily spread.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dirty="0">
              <a:solidFill>
                <a:srgbClr val="353535"/>
              </a:solidFill>
              <a:effectLst/>
              <a:latin typeface="Merriweather" panose="000005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dirty="0">
                <a:solidFill>
                  <a:srgbClr val="353535"/>
                </a:solidFill>
                <a:effectLst/>
                <a:latin typeface="Merriweather" panose="00000500000000000000" pitchFamily="2" charset="0"/>
              </a:rPr>
              <a:t>Hence </a:t>
            </a:r>
            <a:r>
              <a:rPr lang="en-US" sz="1200" b="0" i="1" dirty="0">
                <a:solidFill>
                  <a:srgbClr val="353535"/>
                </a:solidFill>
                <a:effectLst/>
                <a:latin typeface="Merriweather" panose="00000500000000000000" pitchFamily="2" charset="0"/>
              </a:rPr>
              <a:t>τ</a:t>
            </a:r>
            <a:r>
              <a:rPr lang="en-US" sz="1200" b="0" i="0" dirty="0">
                <a:solidFill>
                  <a:srgbClr val="353535"/>
                </a:solidFill>
                <a:effectLst/>
                <a:latin typeface="Merriweather" panose="00000500000000000000" pitchFamily="2" charset="0"/>
              </a:rPr>
              <a:t> is the inverse of the speed with which the pathogen spreads through the population. Equation (10.5) predicts that increasing either the density of </a:t>
            </a:r>
            <a:r>
              <a:rPr lang="en-US" sz="1200" b="0" i="0" dirty="0" err="1">
                <a:solidFill>
                  <a:srgbClr val="353535"/>
                </a:solidFill>
                <a:effectLst/>
                <a:latin typeface="Merriweather" panose="00000500000000000000" pitchFamily="2" charset="0"/>
              </a:rPr>
              <a:t>links</a:t>
            </a:r>
            <a:r>
              <a:rPr lang="en-US" sz="1200" b="0" i="1" dirty="0" err="1">
                <a:solidFill>
                  <a:srgbClr val="353535"/>
                </a:solidFill>
                <a:effectLst/>
                <a:latin typeface="Merriweather" panose="00000500000000000000" pitchFamily="2" charset="0"/>
              </a:rPr>
              <a:t>〈k</a:t>
            </a:r>
            <a:r>
              <a:rPr lang="en-US" sz="1200" b="0" i="1" dirty="0">
                <a:solidFill>
                  <a:srgbClr val="353535"/>
                </a:solidFill>
                <a:effectLst/>
                <a:latin typeface="Merriweather" panose="00000500000000000000" pitchFamily="2" charset="0"/>
              </a:rPr>
              <a:t>〉</a:t>
            </a:r>
            <a:r>
              <a:rPr lang="en-US" sz="1200" b="0" i="0" dirty="0">
                <a:solidFill>
                  <a:srgbClr val="353535"/>
                </a:solidFill>
                <a:effectLst/>
                <a:latin typeface="Merriweather" panose="00000500000000000000" pitchFamily="2" charset="0"/>
              </a:rPr>
              <a:t> or </a:t>
            </a:r>
            <a:r>
              <a:rPr lang="en-US" sz="1200" b="0" i="1" dirty="0">
                <a:solidFill>
                  <a:srgbClr val="353535"/>
                </a:solidFill>
                <a:effectLst/>
                <a:latin typeface="Merriweather" panose="00000500000000000000" pitchFamily="2" charset="0"/>
              </a:rPr>
              <a:t>β</a:t>
            </a:r>
            <a:r>
              <a:rPr lang="en-US" sz="1200" b="0" i="0" dirty="0">
                <a:solidFill>
                  <a:srgbClr val="353535"/>
                </a:solidFill>
                <a:effectLst/>
                <a:latin typeface="Merriweather" panose="00000500000000000000" pitchFamily="2" charset="0"/>
              </a:rPr>
              <a:t> enhances the speed of the pathogen and reduces the characteristic time.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dirty="0">
              <a:solidFill>
                <a:srgbClr val="353535"/>
              </a:solidFill>
              <a:effectLst/>
              <a:latin typeface="Merriweather" panose="00000500000000000000" pitchFamily="2" charset="0"/>
            </a:endParaRPr>
          </a:p>
          <a:p>
            <a:pPr algn="l">
              <a:buFont typeface="+mj-lt"/>
              <a:buAutoNum type="alphaLcPeriod"/>
            </a:pPr>
            <a:r>
              <a:rPr lang="en-US" b="0" i="0" dirty="0">
                <a:solidFill>
                  <a:srgbClr val="353535"/>
                </a:solidFill>
                <a:effectLst/>
                <a:latin typeface="Maison"/>
              </a:rPr>
              <a:t>In the SI model an individual can be in one of two states: susceptible (healthy) or infected (sick). The model assumes that if a susceptible individual comes into contact with an infected individual, it becomes infected at rate </a:t>
            </a:r>
            <a:r>
              <a:rPr lang="en-US" b="0" i="1" dirty="0">
                <a:solidFill>
                  <a:srgbClr val="353535"/>
                </a:solidFill>
                <a:effectLst/>
                <a:latin typeface="Maison"/>
              </a:rPr>
              <a:t>β</a:t>
            </a:r>
            <a:r>
              <a:rPr lang="en-US" b="0" i="0" dirty="0">
                <a:solidFill>
                  <a:srgbClr val="353535"/>
                </a:solidFill>
                <a:effectLst/>
                <a:latin typeface="Maison"/>
              </a:rPr>
              <a:t>. The arrow indicates that once an individual becomes infected, it stays infected, hence it cannot recover.</a:t>
            </a:r>
          </a:p>
          <a:p>
            <a:pPr algn="l">
              <a:buFont typeface="+mj-lt"/>
              <a:buNone/>
            </a:pPr>
            <a:endParaRPr lang="en-US" b="0" i="0" dirty="0">
              <a:solidFill>
                <a:srgbClr val="353535"/>
              </a:solidFill>
              <a:effectLst/>
              <a:latin typeface="Maison"/>
            </a:endParaRPr>
          </a:p>
          <a:p>
            <a:pPr algn="l">
              <a:buFont typeface="+mj-lt"/>
              <a:buAutoNum type="alphaLcPeriod"/>
            </a:pPr>
            <a:r>
              <a:rPr lang="en-US" b="0" i="0" dirty="0">
                <a:solidFill>
                  <a:srgbClr val="353535"/>
                </a:solidFill>
                <a:effectLst/>
                <a:latin typeface="Maison"/>
              </a:rPr>
              <a:t>Time evolution of the fraction of infected individuals, as predicted by (10.4). At early times the fraction of infected individuals grows exponentially. As eventually everyone becomes infected, at large times we have </a:t>
            </a:r>
            <a:r>
              <a:rPr lang="en-US" b="0" i="1" dirty="0" err="1">
                <a:solidFill>
                  <a:srgbClr val="353535"/>
                </a:solidFill>
                <a:effectLst/>
                <a:latin typeface="Maison"/>
              </a:rPr>
              <a:t>i</a:t>
            </a:r>
            <a:r>
              <a:rPr lang="en-US" b="0" i="0" dirty="0">
                <a:solidFill>
                  <a:srgbClr val="353535"/>
                </a:solidFill>
                <a:effectLst/>
                <a:latin typeface="Maison"/>
              </a:rPr>
              <a:t>(∞)=1.</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dirty="0">
              <a:solidFill>
                <a:srgbClr val="353535"/>
              </a:solidFill>
              <a:effectLst/>
              <a:latin typeface="Merriweather" panose="000005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dirty="0">
              <a:solidFill>
                <a:srgbClr val="353535"/>
              </a:solidFill>
              <a:effectLst/>
              <a:latin typeface="Merriweather" panose="00000500000000000000" pitchFamily="2" charset="0"/>
            </a:endParaRPr>
          </a:p>
          <a:p>
            <a:endParaRPr lang="en-US" dirty="0"/>
          </a:p>
        </p:txBody>
      </p:sp>
      <p:sp>
        <p:nvSpPr>
          <p:cNvPr id="4" name="Slide Number Placeholder 3"/>
          <p:cNvSpPr>
            <a:spLocks noGrp="1"/>
          </p:cNvSpPr>
          <p:nvPr>
            <p:ph type="sldNum" sz="quarter" idx="5"/>
          </p:nvPr>
        </p:nvSpPr>
        <p:spPr/>
        <p:txBody>
          <a:bodyPr/>
          <a:lstStyle/>
          <a:p>
            <a:fld id="{06BC4692-E095-4847-8E3C-8270B5C0D194}" type="slidenum">
              <a:rPr lang="en-US" smtClean="0"/>
              <a:t>7</a:t>
            </a:fld>
            <a:endParaRPr lang="en-US"/>
          </a:p>
        </p:txBody>
      </p:sp>
    </p:spTree>
    <p:extLst>
      <p:ext uri="{BB962C8B-B14F-4D97-AF65-F5344CB8AC3E}">
        <p14:creationId xmlns:p14="http://schemas.microsoft.com/office/powerpoint/2010/main" val="24952184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353535"/>
                </a:solidFill>
                <a:effectLst/>
                <a:latin typeface="Merriweather" panose="00000500000000000000" pitchFamily="2" charset="0"/>
              </a:rPr>
              <a:t>Most pathogens are eventually defeated by the immune system or by treatment. To capture this fact we need to allow the infected individuals to recover, ceasing to spread the disease. </a:t>
            </a:r>
          </a:p>
          <a:p>
            <a:endParaRPr lang="en-US" b="0" i="0" dirty="0">
              <a:solidFill>
                <a:srgbClr val="353535"/>
              </a:solidFill>
              <a:effectLst/>
              <a:latin typeface="Merriweather" panose="00000500000000000000" pitchFamily="2" charset="0"/>
            </a:endParaRPr>
          </a:p>
          <a:p>
            <a:r>
              <a:rPr lang="en-US" b="0" i="0" dirty="0">
                <a:solidFill>
                  <a:srgbClr val="353535"/>
                </a:solidFill>
                <a:effectLst/>
                <a:latin typeface="Merriweather" panose="00000500000000000000" pitchFamily="2" charset="0"/>
              </a:rPr>
              <a:t>where </a:t>
            </a:r>
            <a:r>
              <a:rPr lang="en-US" b="0" i="1" dirty="0">
                <a:solidFill>
                  <a:srgbClr val="353535"/>
                </a:solidFill>
                <a:effectLst/>
                <a:latin typeface="Merriweather" panose="00000500000000000000" pitchFamily="2" charset="0"/>
              </a:rPr>
              <a:t>μ</a:t>
            </a:r>
            <a:r>
              <a:rPr lang="en-US" b="0" i="0" dirty="0">
                <a:solidFill>
                  <a:srgbClr val="353535"/>
                </a:solidFill>
                <a:effectLst/>
                <a:latin typeface="Merriweather" panose="00000500000000000000" pitchFamily="2" charset="0"/>
              </a:rPr>
              <a:t> is the recovery rate and the </a:t>
            </a:r>
            <a:r>
              <a:rPr lang="en-US" b="0" i="1" dirty="0" err="1">
                <a:solidFill>
                  <a:srgbClr val="353535"/>
                </a:solidFill>
                <a:effectLst/>
                <a:latin typeface="Merriweather" panose="00000500000000000000" pitchFamily="2" charset="0"/>
              </a:rPr>
              <a:t>μi</a:t>
            </a:r>
            <a:r>
              <a:rPr lang="en-US" b="0" i="0" dirty="0">
                <a:solidFill>
                  <a:srgbClr val="353535"/>
                </a:solidFill>
                <a:effectLst/>
                <a:latin typeface="Merriweather" panose="00000500000000000000" pitchFamily="2" charset="0"/>
              </a:rPr>
              <a:t> term captures the rate at which the population recovers from the disease. The solution of provides the fraction of infected individuals in function of time </a:t>
            </a:r>
            <a:endParaRPr lang="en-US" dirty="0"/>
          </a:p>
          <a:p>
            <a:pPr algn="l">
              <a:buFont typeface="+mj-lt"/>
              <a:buNone/>
            </a:pPr>
            <a:endParaRPr lang="en-US" b="0" i="0" dirty="0">
              <a:solidFill>
                <a:srgbClr val="353535"/>
              </a:solidFill>
              <a:effectLst/>
              <a:latin typeface="Maison"/>
            </a:endParaRPr>
          </a:p>
          <a:p>
            <a:pPr algn="l">
              <a:buFont typeface="+mj-lt"/>
              <a:buAutoNum type="alphaLcPeriod"/>
            </a:pPr>
            <a:endParaRPr lang="en-US" b="0" i="0" dirty="0">
              <a:solidFill>
                <a:srgbClr val="353535"/>
              </a:solidFill>
              <a:effectLst/>
              <a:latin typeface="Maison"/>
            </a:endParaRPr>
          </a:p>
          <a:p>
            <a:pPr algn="l">
              <a:buFont typeface="+mj-lt"/>
              <a:buAutoNum type="alphaLcPeriod"/>
            </a:pPr>
            <a:r>
              <a:rPr lang="en-US" b="0" i="0" dirty="0">
                <a:solidFill>
                  <a:srgbClr val="353535"/>
                </a:solidFill>
                <a:effectLst/>
                <a:latin typeface="Maison"/>
              </a:rPr>
              <a:t>The SIS model has the same states as the SI model: susceptible and infected. It differs from the SI model in that it allows recovery, i.e. infected individuals are cured, becoming susceptible again at rate </a:t>
            </a:r>
            <a:r>
              <a:rPr lang="en-US" b="0" i="1" dirty="0">
                <a:solidFill>
                  <a:srgbClr val="353535"/>
                </a:solidFill>
                <a:effectLst/>
                <a:latin typeface="Maison"/>
              </a:rPr>
              <a:t>μ</a:t>
            </a:r>
            <a:r>
              <a:rPr lang="en-US" b="0" i="0" dirty="0">
                <a:solidFill>
                  <a:srgbClr val="353535"/>
                </a:solidFill>
                <a:effectLst/>
                <a:latin typeface="Maison"/>
              </a:rPr>
              <a:t>.</a:t>
            </a:r>
          </a:p>
          <a:p>
            <a:pPr algn="l">
              <a:buFont typeface="+mj-lt"/>
              <a:buNone/>
            </a:pPr>
            <a:endParaRPr lang="en-US" b="0" i="0" dirty="0">
              <a:solidFill>
                <a:srgbClr val="353535"/>
              </a:solidFill>
              <a:effectLst/>
              <a:latin typeface="Maison"/>
            </a:endParaRPr>
          </a:p>
          <a:p>
            <a:pPr algn="l">
              <a:buFont typeface="+mj-lt"/>
              <a:buAutoNum type="alphaLcPeriod"/>
            </a:pPr>
            <a:r>
              <a:rPr lang="en-US" b="0" i="0" dirty="0">
                <a:solidFill>
                  <a:srgbClr val="353535"/>
                </a:solidFill>
                <a:effectLst/>
                <a:latin typeface="Maison"/>
              </a:rPr>
              <a:t>Time evolution of the fraction of infected individuals in the SIS model, as predicted by (10.7). As recovery is possible, at large </a:t>
            </a:r>
            <a:r>
              <a:rPr lang="en-US" b="0" i="1" dirty="0">
                <a:solidFill>
                  <a:srgbClr val="353535"/>
                </a:solidFill>
                <a:effectLst/>
                <a:latin typeface="Maison"/>
              </a:rPr>
              <a:t>t</a:t>
            </a:r>
            <a:r>
              <a:rPr lang="en-US" b="0" i="0" dirty="0">
                <a:solidFill>
                  <a:srgbClr val="353535"/>
                </a:solidFill>
                <a:effectLst/>
                <a:latin typeface="Maison"/>
              </a:rPr>
              <a:t> the system reaches an </a:t>
            </a:r>
            <a:r>
              <a:rPr lang="en-US" b="0" i="1" dirty="0">
                <a:solidFill>
                  <a:srgbClr val="353535"/>
                </a:solidFill>
                <a:effectLst/>
                <a:latin typeface="Maison"/>
              </a:rPr>
              <a:t>endemic state</a:t>
            </a:r>
            <a:r>
              <a:rPr lang="en-US" b="0" i="0" dirty="0">
                <a:solidFill>
                  <a:srgbClr val="353535"/>
                </a:solidFill>
                <a:effectLst/>
                <a:latin typeface="Maison"/>
              </a:rPr>
              <a:t>, in which the fraction of infected individuals is constant, </a:t>
            </a:r>
            <a:r>
              <a:rPr lang="en-US" b="0" i="1" dirty="0" err="1">
                <a:solidFill>
                  <a:srgbClr val="353535"/>
                </a:solidFill>
                <a:effectLst/>
                <a:latin typeface="Maison"/>
              </a:rPr>
              <a:t>i</a:t>
            </a:r>
            <a:r>
              <a:rPr lang="en-US" b="0" i="0" dirty="0">
                <a:solidFill>
                  <a:srgbClr val="353535"/>
                </a:solidFill>
                <a:effectLst/>
                <a:latin typeface="Maison"/>
              </a:rPr>
              <a:t>(∞), given by equation. Hence in the endemic state only a finite fraction of individuals are infected. Note that for high recovery rate </a:t>
            </a:r>
            <a:r>
              <a:rPr lang="en-US" b="0" i="1" dirty="0">
                <a:solidFill>
                  <a:srgbClr val="353535"/>
                </a:solidFill>
                <a:effectLst/>
                <a:latin typeface="Maison"/>
              </a:rPr>
              <a:t>μ</a:t>
            </a:r>
            <a:r>
              <a:rPr lang="en-US" b="0" i="0" dirty="0">
                <a:solidFill>
                  <a:srgbClr val="353535"/>
                </a:solidFill>
                <a:effectLst/>
                <a:latin typeface="Maison"/>
              </a:rPr>
              <a:t> the number of infected individuals decreases exponentially, and the disease dies out.</a:t>
            </a:r>
          </a:p>
          <a:p>
            <a:endParaRPr lang="en-US" dirty="0"/>
          </a:p>
        </p:txBody>
      </p:sp>
      <p:sp>
        <p:nvSpPr>
          <p:cNvPr id="4" name="Slide Number Placeholder 3"/>
          <p:cNvSpPr>
            <a:spLocks noGrp="1"/>
          </p:cNvSpPr>
          <p:nvPr>
            <p:ph type="sldNum" sz="quarter" idx="5"/>
          </p:nvPr>
        </p:nvSpPr>
        <p:spPr/>
        <p:txBody>
          <a:bodyPr/>
          <a:lstStyle/>
          <a:p>
            <a:fld id="{06BC4692-E095-4847-8E3C-8270B5C0D194}" type="slidenum">
              <a:rPr lang="en-US" smtClean="0"/>
              <a:t>8</a:t>
            </a:fld>
            <a:endParaRPr lang="en-US"/>
          </a:p>
        </p:txBody>
      </p:sp>
    </p:spTree>
    <p:extLst>
      <p:ext uri="{BB962C8B-B14F-4D97-AF65-F5344CB8AC3E}">
        <p14:creationId xmlns:p14="http://schemas.microsoft.com/office/powerpoint/2010/main" val="29597054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mj-lt"/>
              <a:buAutoNum type="alphaLcPeriod"/>
            </a:pPr>
            <a:r>
              <a:rPr lang="en-US" b="0" i="0" dirty="0">
                <a:solidFill>
                  <a:srgbClr val="353535"/>
                </a:solidFill>
                <a:effectLst/>
                <a:latin typeface="Maison"/>
              </a:rPr>
              <a:t>In contrast with the SIS model, in the SIR model recovered individuals enter a </a:t>
            </a:r>
            <a:r>
              <a:rPr lang="en-US" b="0" i="1" dirty="0">
                <a:solidFill>
                  <a:srgbClr val="353535"/>
                </a:solidFill>
                <a:effectLst/>
                <a:latin typeface="Maison"/>
              </a:rPr>
              <a:t>recovered</a:t>
            </a:r>
            <a:r>
              <a:rPr lang="en-US" b="0" i="0" dirty="0">
                <a:solidFill>
                  <a:srgbClr val="353535"/>
                </a:solidFill>
                <a:effectLst/>
                <a:latin typeface="Maison"/>
              </a:rPr>
              <a:t> state, meaning that they develop immunity rather than becoming susceptible again. Flu, SARS and Plague are diseases with this property, hence we must use the SIR model to describe their spread.</a:t>
            </a:r>
          </a:p>
          <a:p>
            <a:pPr algn="l">
              <a:buFont typeface="+mj-lt"/>
              <a:buAutoNum type="alphaLcPeriod"/>
            </a:pPr>
            <a:r>
              <a:rPr lang="en-US" b="0" i="0" dirty="0">
                <a:solidFill>
                  <a:srgbClr val="353535"/>
                </a:solidFill>
                <a:effectLst/>
                <a:latin typeface="Maison"/>
              </a:rPr>
              <a:t>The differential equations governing the time evolution of the fraction of individuals in the susceptible </a:t>
            </a:r>
            <a:r>
              <a:rPr lang="en-US" b="0" i="1" dirty="0">
                <a:solidFill>
                  <a:srgbClr val="353535"/>
                </a:solidFill>
                <a:effectLst/>
                <a:latin typeface="Maison"/>
              </a:rPr>
              <a:t>s</a:t>
            </a:r>
            <a:r>
              <a:rPr lang="en-US" b="0" i="0" dirty="0">
                <a:solidFill>
                  <a:srgbClr val="353535"/>
                </a:solidFill>
                <a:effectLst/>
                <a:latin typeface="Maison"/>
              </a:rPr>
              <a:t>, infected </a:t>
            </a:r>
            <a:r>
              <a:rPr lang="en-US" b="0" i="1" dirty="0" err="1">
                <a:solidFill>
                  <a:srgbClr val="353535"/>
                </a:solidFill>
                <a:effectLst/>
                <a:latin typeface="Maison"/>
              </a:rPr>
              <a:t>i</a:t>
            </a:r>
            <a:r>
              <a:rPr lang="en-US" b="0" i="0" dirty="0">
                <a:solidFill>
                  <a:srgbClr val="353535"/>
                </a:solidFill>
                <a:effectLst/>
                <a:latin typeface="Maison"/>
              </a:rPr>
              <a:t> and the removed </a:t>
            </a:r>
            <a:r>
              <a:rPr lang="en-US" b="0" i="1" dirty="0">
                <a:solidFill>
                  <a:srgbClr val="353535"/>
                </a:solidFill>
                <a:effectLst/>
                <a:latin typeface="Maison"/>
              </a:rPr>
              <a:t>r</a:t>
            </a:r>
            <a:r>
              <a:rPr lang="en-US" b="0" i="0" dirty="0">
                <a:solidFill>
                  <a:srgbClr val="353535"/>
                </a:solidFill>
                <a:effectLst/>
                <a:latin typeface="Maison"/>
              </a:rPr>
              <a:t> state.</a:t>
            </a:r>
          </a:p>
          <a:p>
            <a:pPr algn="l">
              <a:buFont typeface="+mj-lt"/>
              <a:buAutoNum type="alphaLcPeriod"/>
            </a:pPr>
            <a:r>
              <a:rPr lang="en-US" b="0" i="0" dirty="0">
                <a:solidFill>
                  <a:srgbClr val="353535"/>
                </a:solidFill>
                <a:effectLst/>
                <a:latin typeface="Maison"/>
              </a:rPr>
              <a:t>The time dependent behavior of </a:t>
            </a:r>
            <a:r>
              <a:rPr lang="en-US" b="0" i="1" dirty="0">
                <a:solidFill>
                  <a:srgbClr val="353535"/>
                </a:solidFill>
                <a:effectLst/>
                <a:latin typeface="Maison"/>
              </a:rPr>
              <a:t>s</a:t>
            </a:r>
            <a:r>
              <a:rPr lang="en-US" b="0" i="0" dirty="0">
                <a:solidFill>
                  <a:srgbClr val="353535"/>
                </a:solidFill>
                <a:effectLst/>
                <a:latin typeface="Maison"/>
              </a:rPr>
              <a:t>, </a:t>
            </a:r>
            <a:r>
              <a:rPr lang="en-US" b="0" i="1" dirty="0" err="1">
                <a:solidFill>
                  <a:srgbClr val="353535"/>
                </a:solidFill>
                <a:effectLst/>
                <a:latin typeface="Maison"/>
              </a:rPr>
              <a:t>i</a:t>
            </a:r>
            <a:r>
              <a:rPr lang="en-US" b="0" i="0" dirty="0">
                <a:solidFill>
                  <a:srgbClr val="353535"/>
                </a:solidFill>
                <a:effectLst/>
                <a:latin typeface="Maison"/>
              </a:rPr>
              <a:t> and </a:t>
            </a:r>
            <a:r>
              <a:rPr lang="en-US" b="0" i="1" dirty="0">
                <a:solidFill>
                  <a:srgbClr val="353535"/>
                </a:solidFill>
                <a:effectLst/>
                <a:latin typeface="Maison"/>
              </a:rPr>
              <a:t>r</a:t>
            </a:r>
            <a:r>
              <a:rPr lang="en-US" b="0" i="0" dirty="0">
                <a:solidFill>
                  <a:srgbClr val="353535"/>
                </a:solidFill>
                <a:effectLst/>
                <a:latin typeface="Maison"/>
              </a:rPr>
              <a:t> as predicted by the equations shown in (b). According to the model all individuals transition from a susceptible (healthy) state to the infected (sick) state and then to the recovered (immune) state.</a:t>
            </a:r>
          </a:p>
          <a:p>
            <a:endParaRPr lang="en-US" dirty="0"/>
          </a:p>
        </p:txBody>
      </p:sp>
      <p:sp>
        <p:nvSpPr>
          <p:cNvPr id="4" name="Slide Number Placeholder 3"/>
          <p:cNvSpPr>
            <a:spLocks noGrp="1"/>
          </p:cNvSpPr>
          <p:nvPr>
            <p:ph type="sldNum" sz="quarter" idx="5"/>
          </p:nvPr>
        </p:nvSpPr>
        <p:spPr/>
        <p:txBody>
          <a:bodyPr/>
          <a:lstStyle/>
          <a:p>
            <a:fld id="{06BC4692-E095-4847-8E3C-8270B5C0D194}" type="slidenum">
              <a:rPr lang="en-US" smtClean="0"/>
              <a:t>9</a:t>
            </a:fld>
            <a:endParaRPr lang="en-US"/>
          </a:p>
        </p:txBody>
      </p:sp>
    </p:spTree>
    <p:extLst>
      <p:ext uri="{BB962C8B-B14F-4D97-AF65-F5344CB8AC3E}">
        <p14:creationId xmlns:p14="http://schemas.microsoft.com/office/powerpoint/2010/main" val="2161787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6BC4692-E095-4847-8E3C-8270B5C0D194}" type="slidenum">
              <a:rPr lang="en-US" smtClean="0"/>
              <a:t>10</a:t>
            </a:fld>
            <a:endParaRPr lang="en-US"/>
          </a:p>
        </p:txBody>
      </p:sp>
    </p:spTree>
    <p:extLst>
      <p:ext uri="{BB962C8B-B14F-4D97-AF65-F5344CB8AC3E}">
        <p14:creationId xmlns:p14="http://schemas.microsoft.com/office/powerpoint/2010/main" val="38877319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353535"/>
                </a:solidFill>
                <a:effectLst/>
                <a:latin typeface="Merriweather" panose="00000500000000000000" pitchFamily="2" charset="0"/>
              </a:rPr>
              <a:t>If a pathogen spreads on a network, individuals with more links are more likely to be in contact with an infected individual, hence they are more likely to be infected. Therefore the mathematical formalism must consider the degree of each node as an implicit variable.</a:t>
            </a:r>
            <a:endParaRPr lang="en-US" b="0" i="0" dirty="0">
              <a:solidFill>
                <a:srgbClr val="353535"/>
              </a:solidFill>
              <a:effectLst/>
              <a:latin typeface="Maison"/>
            </a:endParaRPr>
          </a:p>
          <a:p>
            <a:r>
              <a:rPr lang="en-US" b="0" i="0" dirty="0">
                <a:solidFill>
                  <a:srgbClr val="353535"/>
                </a:solidFill>
                <a:effectLst/>
                <a:latin typeface="Maison"/>
              </a:rPr>
              <a:t>To account for the role of the network topology, the </a:t>
            </a:r>
            <a:r>
              <a:rPr lang="en-US" b="0" i="1" dirty="0">
                <a:solidFill>
                  <a:srgbClr val="353535"/>
                </a:solidFill>
                <a:effectLst/>
                <a:latin typeface="Maison"/>
              </a:rPr>
              <a:t>degree block approximation</a:t>
            </a:r>
            <a:r>
              <a:rPr lang="en-US" b="0" i="0" dirty="0">
                <a:solidFill>
                  <a:srgbClr val="353535"/>
                </a:solidFill>
                <a:effectLst/>
                <a:latin typeface="Maison"/>
              </a:rPr>
              <a:t> adds an additional set of compartments, placing all </a:t>
            </a:r>
            <a:r>
              <a:rPr lang="en-US" b="0" i="1" dirty="0">
                <a:solidFill>
                  <a:srgbClr val="353535"/>
                </a:solidFill>
                <a:effectLst/>
                <a:latin typeface="Maison"/>
              </a:rPr>
              <a:t>nodes that have the same degree into the same block</a:t>
            </a:r>
            <a:r>
              <a:rPr lang="en-US" b="0" i="0" dirty="0">
                <a:solidFill>
                  <a:srgbClr val="353535"/>
                </a:solidFill>
                <a:effectLst/>
                <a:latin typeface="Maison"/>
              </a:rPr>
              <a:t>. In other words, we assume that nodes with the same degree behave similarly. This allows us to write a separate rate equation for each degree. </a:t>
            </a:r>
          </a:p>
          <a:p>
            <a:r>
              <a:rPr lang="en-US" b="0" i="0" dirty="0">
                <a:solidFill>
                  <a:srgbClr val="353535"/>
                </a:solidFill>
                <a:effectLst/>
                <a:latin typeface="Merriweather" panose="00000500000000000000" pitchFamily="2" charset="0"/>
              </a:rPr>
              <a:t>Therefore we denote with</a:t>
            </a:r>
          </a:p>
          <a:p>
            <a:r>
              <a:rPr lang="en-US" b="0" i="0" dirty="0">
                <a:solidFill>
                  <a:srgbClr val="353535"/>
                </a:solidFill>
                <a:effectLst/>
                <a:latin typeface="Merriweather" panose="00000500000000000000" pitchFamily="2" charset="0"/>
              </a:rPr>
              <a:t>the fraction of nodes with degree k that are infected among all </a:t>
            </a:r>
            <a:r>
              <a:rPr lang="en-US" b="0" i="1" dirty="0" err="1">
                <a:solidFill>
                  <a:srgbClr val="353535"/>
                </a:solidFill>
                <a:effectLst/>
                <a:latin typeface="Merriweather" panose="00000500000000000000" pitchFamily="2" charset="0"/>
              </a:rPr>
              <a:t>N</a:t>
            </a:r>
            <a:r>
              <a:rPr lang="en-US" b="0" i="1" baseline="-25000" dirty="0" err="1">
                <a:solidFill>
                  <a:srgbClr val="353535"/>
                </a:solidFill>
                <a:effectLst/>
                <a:latin typeface="Merriweather" panose="00000500000000000000" pitchFamily="2" charset="0"/>
              </a:rPr>
              <a:t>k</a:t>
            </a:r>
            <a:r>
              <a:rPr lang="en-US" b="0" i="0" dirty="0">
                <a:solidFill>
                  <a:srgbClr val="353535"/>
                </a:solidFill>
                <a:effectLst/>
                <a:latin typeface="Merriweather" panose="00000500000000000000" pitchFamily="2" charset="0"/>
              </a:rPr>
              <a:t> degree-</a:t>
            </a:r>
            <a:r>
              <a:rPr lang="en-US" b="0" i="1" dirty="0">
                <a:solidFill>
                  <a:srgbClr val="353535"/>
                </a:solidFill>
                <a:effectLst/>
                <a:latin typeface="Merriweather" panose="00000500000000000000" pitchFamily="2" charset="0"/>
              </a:rPr>
              <a:t>k</a:t>
            </a:r>
            <a:r>
              <a:rPr lang="en-US" b="0" i="0" dirty="0">
                <a:solidFill>
                  <a:srgbClr val="353535"/>
                </a:solidFill>
                <a:effectLst/>
                <a:latin typeface="Merriweather" panose="00000500000000000000" pitchFamily="2" charset="0"/>
              </a:rPr>
              <a:t> nodes in the network. The total fraction of infected nodes is the sum of all infected degree-</a:t>
            </a:r>
            <a:r>
              <a:rPr lang="en-US" b="0" i="1" dirty="0">
                <a:solidFill>
                  <a:srgbClr val="353535"/>
                </a:solidFill>
                <a:effectLst/>
                <a:latin typeface="Merriweather" panose="00000500000000000000" pitchFamily="2" charset="0"/>
              </a:rPr>
              <a:t>k</a:t>
            </a:r>
            <a:r>
              <a:rPr lang="en-US" b="0" i="0" dirty="0">
                <a:solidFill>
                  <a:srgbClr val="353535"/>
                </a:solidFill>
                <a:effectLst/>
                <a:latin typeface="Merriweather" panose="00000500000000000000" pitchFamily="2" charset="0"/>
              </a:rPr>
              <a:t> nodes</a:t>
            </a:r>
          </a:p>
          <a:p>
            <a:r>
              <a:rPr lang="en-US" b="0" i="0" dirty="0">
                <a:solidFill>
                  <a:srgbClr val="353535"/>
                </a:solidFill>
                <a:effectLst/>
                <a:latin typeface="Merriweather" panose="00000500000000000000" pitchFamily="2" charset="0"/>
              </a:rPr>
              <a:t>Given the different node degrees, we write the SI model for each degree </a:t>
            </a:r>
            <a:r>
              <a:rPr lang="en-US" b="0" i="1" dirty="0">
                <a:solidFill>
                  <a:srgbClr val="353535"/>
                </a:solidFill>
                <a:effectLst/>
                <a:latin typeface="Merriweather" panose="00000500000000000000" pitchFamily="2" charset="0"/>
              </a:rPr>
              <a:t>k/</a:t>
            </a:r>
            <a:r>
              <a:rPr lang="en-US" b="0" i="0" dirty="0">
                <a:solidFill>
                  <a:srgbClr val="353535"/>
                </a:solidFill>
                <a:effectLst/>
                <a:latin typeface="Merriweather" panose="00000500000000000000" pitchFamily="2" charset="0"/>
              </a:rPr>
              <a:t> separately:</a:t>
            </a:r>
          </a:p>
          <a:p>
            <a:r>
              <a:rPr lang="en-US" b="0" i="0" dirty="0">
                <a:solidFill>
                  <a:srgbClr val="353535"/>
                </a:solidFill>
                <a:effectLst/>
                <a:latin typeface="Merriweather" panose="00000500000000000000" pitchFamily="2" charset="0"/>
              </a:rPr>
              <a:t>This equation has the same structure as (10.3): The infection rate is proportional to </a:t>
            </a:r>
            <a:r>
              <a:rPr lang="en-US" b="0" i="1" dirty="0">
                <a:solidFill>
                  <a:srgbClr val="353535"/>
                </a:solidFill>
                <a:effectLst/>
                <a:latin typeface="Merriweather" panose="00000500000000000000" pitchFamily="2" charset="0"/>
              </a:rPr>
              <a:t>β</a:t>
            </a:r>
            <a:r>
              <a:rPr lang="en-US" b="0" i="0" dirty="0">
                <a:solidFill>
                  <a:srgbClr val="353535"/>
                </a:solidFill>
                <a:effectLst/>
                <a:latin typeface="Merriweather" panose="00000500000000000000" pitchFamily="2" charset="0"/>
              </a:rPr>
              <a:t> and the fraction of degree-</a:t>
            </a:r>
            <a:r>
              <a:rPr lang="en-US" b="0" i="1" dirty="0">
                <a:solidFill>
                  <a:srgbClr val="353535"/>
                </a:solidFill>
                <a:effectLst/>
                <a:latin typeface="Merriweather" panose="00000500000000000000" pitchFamily="2" charset="0"/>
              </a:rPr>
              <a:t>k</a:t>
            </a:r>
            <a:r>
              <a:rPr lang="en-US" b="0" i="0" dirty="0">
                <a:solidFill>
                  <a:srgbClr val="353535"/>
                </a:solidFill>
                <a:effectLst/>
                <a:latin typeface="Merriweather" panose="00000500000000000000" pitchFamily="2" charset="0"/>
              </a:rPr>
              <a:t> nodes that are not yet infected, which is (1-</a:t>
            </a:r>
            <a:r>
              <a:rPr lang="en-US" b="0" i="1" dirty="0">
                <a:solidFill>
                  <a:srgbClr val="353535"/>
                </a:solidFill>
                <a:effectLst/>
                <a:latin typeface="Merriweather" panose="00000500000000000000" pitchFamily="2" charset="0"/>
              </a:rPr>
              <a:t>i</a:t>
            </a:r>
            <a:r>
              <a:rPr lang="en-US" b="0" i="1" baseline="-25000" dirty="0">
                <a:solidFill>
                  <a:srgbClr val="353535"/>
                </a:solidFill>
                <a:effectLst/>
                <a:latin typeface="Merriweather" panose="00000500000000000000" pitchFamily="2" charset="0"/>
              </a:rPr>
              <a:t>k</a:t>
            </a:r>
            <a:r>
              <a:rPr lang="en-US" b="0" i="0" dirty="0">
                <a:solidFill>
                  <a:srgbClr val="353535"/>
                </a:solidFill>
                <a:effectLst/>
                <a:latin typeface="Merriweather" panose="00000500000000000000" pitchFamily="2" charset="0"/>
              </a:rPr>
              <a:t>). Yet, there are some key differences:</a:t>
            </a:r>
          </a:p>
          <a:p>
            <a:pPr algn="l">
              <a:buFont typeface="Arial" panose="020B0604020202020204" pitchFamily="34" charset="0"/>
              <a:buChar char="•"/>
            </a:pPr>
            <a:r>
              <a:rPr lang="en-US" b="0" i="0" dirty="0">
                <a:solidFill>
                  <a:srgbClr val="353535"/>
                </a:solidFill>
                <a:effectLst/>
                <a:latin typeface="Merriweather" panose="00000500000000000000" pitchFamily="2" charset="0"/>
              </a:rPr>
              <a:t>The average degree </a:t>
            </a:r>
            <a:r>
              <a:rPr lang="en-US" b="0" i="1" dirty="0">
                <a:solidFill>
                  <a:srgbClr val="353535"/>
                </a:solidFill>
                <a:effectLst/>
                <a:latin typeface="Merriweather" panose="00000500000000000000" pitchFamily="2" charset="0"/>
              </a:rPr>
              <a:t>〈k〉</a:t>
            </a:r>
            <a:r>
              <a:rPr lang="en-US" b="0" i="0" dirty="0">
                <a:solidFill>
                  <a:srgbClr val="353535"/>
                </a:solidFill>
                <a:effectLst/>
                <a:latin typeface="Merriweather" panose="00000500000000000000" pitchFamily="2" charset="0"/>
              </a:rPr>
              <a:t> in (10.3) is replaced with each node’s actual degree </a:t>
            </a:r>
            <a:r>
              <a:rPr lang="en-US" b="0" i="1" dirty="0">
                <a:solidFill>
                  <a:srgbClr val="353535"/>
                </a:solidFill>
                <a:effectLst/>
                <a:latin typeface="Merriweather" panose="00000500000000000000" pitchFamily="2" charset="0"/>
              </a:rPr>
              <a:t>k</a:t>
            </a:r>
            <a:r>
              <a:rPr lang="en-US" b="0" i="0" dirty="0">
                <a:solidFill>
                  <a:srgbClr val="353535"/>
                </a:solidFill>
                <a:effectLst/>
                <a:latin typeface="Merriweather" panose="00000500000000000000" pitchFamily="2" charset="0"/>
              </a:rPr>
              <a:t>.</a:t>
            </a:r>
          </a:p>
          <a:p>
            <a:pPr algn="l">
              <a:buFont typeface="Arial" panose="020B0604020202020204" pitchFamily="34" charset="0"/>
              <a:buChar char="•"/>
            </a:pPr>
            <a:r>
              <a:rPr lang="en-US" b="0" i="0" dirty="0">
                <a:solidFill>
                  <a:srgbClr val="353535"/>
                </a:solidFill>
                <a:effectLst/>
                <a:latin typeface="Merriweather" panose="00000500000000000000" pitchFamily="2" charset="0"/>
              </a:rPr>
              <a:t>The density function </a:t>
            </a:r>
            <a:r>
              <a:rPr lang="en-US" b="0" i="1" dirty="0" err="1">
                <a:solidFill>
                  <a:srgbClr val="353535"/>
                </a:solidFill>
                <a:effectLst/>
                <a:latin typeface="Merriweather" panose="00000500000000000000" pitchFamily="2" charset="0"/>
              </a:rPr>
              <a:t>Θ</a:t>
            </a:r>
            <a:r>
              <a:rPr lang="en-US" b="0" i="1" baseline="-25000" dirty="0" err="1">
                <a:solidFill>
                  <a:srgbClr val="353535"/>
                </a:solidFill>
                <a:effectLst/>
                <a:latin typeface="Merriweather" panose="00000500000000000000" pitchFamily="2" charset="0"/>
              </a:rPr>
              <a:t>k</a:t>
            </a:r>
            <a:r>
              <a:rPr lang="en-US" b="0" i="0" dirty="0">
                <a:solidFill>
                  <a:srgbClr val="353535"/>
                </a:solidFill>
                <a:effectLst/>
                <a:latin typeface="Merriweather" panose="00000500000000000000" pitchFamily="2" charset="0"/>
              </a:rPr>
              <a:t> represents the fraction of infected neighbors of a susceptible node </a:t>
            </a:r>
            <a:r>
              <a:rPr lang="en-US" b="0" i="1" dirty="0">
                <a:solidFill>
                  <a:srgbClr val="353535"/>
                </a:solidFill>
                <a:effectLst/>
                <a:latin typeface="Merriweather" panose="00000500000000000000" pitchFamily="2" charset="0"/>
              </a:rPr>
              <a:t>k</a:t>
            </a:r>
            <a:r>
              <a:rPr lang="en-US" b="0" i="0" dirty="0">
                <a:solidFill>
                  <a:srgbClr val="353535"/>
                </a:solidFill>
                <a:effectLst/>
                <a:latin typeface="Merriweather" panose="00000500000000000000" pitchFamily="2" charset="0"/>
              </a:rPr>
              <a:t>. In the homogenous mixing assumption </a:t>
            </a:r>
            <a:r>
              <a:rPr lang="en-US" b="0" i="1" dirty="0" err="1">
                <a:solidFill>
                  <a:srgbClr val="353535"/>
                </a:solidFill>
                <a:effectLst/>
                <a:latin typeface="Merriweather" panose="00000500000000000000" pitchFamily="2" charset="0"/>
              </a:rPr>
              <a:t>Θ</a:t>
            </a:r>
            <a:r>
              <a:rPr lang="en-US" b="0" i="1" baseline="-25000" dirty="0" err="1">
                <a:solidFill>
                  <a:srgbClr val="353535"/>
                </a:solidFill>
                <a:effectLst/>
                <a:latin typeface="Merriweather" panose="00000500000000000000" pitchFamily="2" charset="0"/>
              </a:rPr>
              <a:t>k</a:t>
            </a:r>
            <a:r>
              <a:rPr lang="en-US" b="0" i="0" dirty="0">
                <a:solidFill>
                  <a:srgbClr val="353535"/>
                </a:solidFill>
                <a:effectLst/>
                <a:latin typeface="Merriweather" panose="00000500000000000000" pitchFamily="2" charset="0"/>
              </a:rPr>
              <a:t> is simply the fraction of the infected nodes, </a:t>
            </a:r>
            <a:r>
              <a:rPr lang="en-US" b="0" i="1" dirty="0" err="1">
                <a:solidFill>
                  <a:srgbClr val="353535"/>
                </a:solidFill>
                <a:effectLst/>
                <a:latin typeface="Merriweather" panose="00000500000000000000" pitchFamily="2" charset="0"/>
              </a:rPr>
              <a:t>i</a:t>
            </a:r>
            <a:r>
              <a:rPr lang="en-US" b="0" i="0" dirty="0">
                <a:solidFill>
                  <a:srgbClr val="353535"/>
                </a:solidFill>
                <a:effectLst/>
                <a:latin typeface="Merriweather" panose="00000500000000000000" pitchFamily="2" charset="0"/>
              </a:rPr>
              <a:t>. In a network environment, however, the fraction of infected nodes in the vicinity of a node can depend on the node’s degree </a:t>
            </a:r>
            <a:r>
              <a:rPr lang="en-US" b="0" i="1" dirty="0">
                <a:solidFill>
                  <a:srgbClr val="353535"/>
                </a:solidFill>
                <a:effectLst/>
                <a:latin typeface="Merriweather" panose="00000500000000000000" pitchFamily="2" charset="0"/>
              </a:rPr>
              <a:t>k</a:t>
            </a:r>
            <a:r>
              <a:rPr lang="en-US" b="0" i="0" dirty="0">
                <a:solidFill>
                  <a:srgbClr val="353535"/>
                </a:solidFill>
                <a:effectLst/>
                <a:latin typeface="Merriweather" panose="00000500000000000000" pitchFamily="2" charset="0"/>
              </a:rPr>
              <a:t> and time </a:t>
            </a:r>
            <a:r>
              <a:rPr lang="en-US" b="0" i="1" dirty="0">
                <a:solidFill>
                  <a:srgbClr val="353535"/>
                </a:solidFill>
                <a:effectLst/>
                <a:latin typeface="Merriweather" panose="00000500000000000000" pitchFamily="2" charset="0"/>
              </a:rPr>
              <a:t>t</a:t>
            </a:r>
            <a:r>
              <a:rPr lang="en-US" b="0" i="0" dirty="0">
                <a:solidFill>
                  <a:srgbClr val="353535"/>
                </a:solidFill>
                <a:effectLst/>
                <a:latin typeface="Merriweather" panose="00000500000000000000" pitchFamily="2" charset="0"/>
              </a:rPr>
              <a:t>.</a:t>
            </a:r>
          </a:p>
          <a:p>
            <a:pPr algn="l">
              <a:buFont typeface="Arial" panose="020B0604020202020204" pitchFamily="34" charset="0"/>
              <a:buChar char="•"/>
            </a:pPr>
            <a:r>
              <a:rPr lang="en-US" b="0" i="0" dirty="0">
                <a:solidFill>
                  <a:srgbClr val="353535"/>
                </a:solidFill>
                <a:effectLst/>
                <a:latin typeface="Merriweather" panose="00000500000000000000" pitchFamily="2" charset="0"/>
              </a:rPr>
              <a:t>While (10.3) captures with a single equation the time dependent behavior of the whole system, (10.13) represents a system of </a:t>
            </a:r>
            <a:r>
              <a:rPr lang="en-US" b="0" i="1" dirty="0" err="1">
                <a:solidFill>
                  <a:srgbClr val="353535"/>
                </a:solidFill>
                <a:effectLst/>
                <a:latin typeface="Merriweather" panose="00000500000000000000" pitchFamily="2" charset="0"/>
              </a:rPr>
              <a:t>k</a:t>
            </a:r>
            <a:r>
              <a:rPr lang="en-US" b="0" i="1" baseline="-25000" dirty="0" err="1">
                <a:solidFill>
                  <a:srgbClr val="353535"/>
                </a:solidFill>
                <a:effectLst/>
                <a:latin typeface="Merriweather" panose="00000500000000000000" pitchFamily="2" charset="0"/>
              </a:rPr>
              <a:t>max</a:t>
            </a:r>
            <a:r>
              <a:rPr lang="en-US" b="0" i="0" dirty="0">
                <a:solidFill>
                  <a:srgbClr val="353535"/>
                </a:solidFill>
                <a:effectLst/>
                <a:latin typeface="Merriweather" panose="00000500000000000000" pitchFamily="2" charset="0"/>
              </a:rPr>
              <a:t> coupled equations, one equation for each degree present in the network.</a:t>
            </a:r>
          </a:p>
          <a:p>
            <a:endParaRPr lang="en-US" dirty="0"/>
          </a:p>
        </p:txBody>
      </p:sp>
      <p:sp>
        <p:nvSpPr>
          <p:cNvPr id="4" name="Slide Number Placeholder 3"/>
          <p:cNvSpPr>
            <a:spLocks noGrp="1"/>
          </p:cNvSpPr>
          <p:nvPr>
            <p:ph type="sldNum" sz="quarter" idx="5"/>
          </p:nvPr>
        </p:nvSpPr>
        <p:spPr/>
        <p:txBody>
          <a:bodyPr/>
          <a:lstStyle/>
          <a:p>
            <a:fld id="{06BC4692-E095-4847-8E3C-8270B5C0D194}" type="slidenum">
              <a:rPr lang="en-US" smtClean="0"/>
              <a:t>11</a:t>
            </a:fld>
            <a:endParaRPr lang="en-US"/>
          </a:p>
        </p:txBody>
      </p:sp>
    </p:spTree>
    <p:extLst>
      <p:ext uri="{BB962C8B-B14F-4D97-AF65-F5344CB8AC3E}">
        <p14:creationId xmlns:p14="http://schemas.microsoft.com/office/powerpoint/2010/main" val="41411122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353535"/>
                </a:solidFill>
                <a:effectLst/>
                <a:latin typeface="Merriweather" panose="00000500000000000000" pitchFamily="2" charset="0"/>
              </a:rPr>
              <a:t>Indeed, developing vaccines, cures, and other medical interventions for a new pathogen can take months to years. If we lack a cure, the only way to alter the course of an epidemic is to do so early, using quarantine, travel restrictions and transmission-slowing measures to halt its spread. To make the right decision about the nature, the timing and the magnitude of each intervention, we need an accurate estimate of the number of individuals infected in the early stages of the epidemic.</a:t>
            </a:r>
          </a:p>
          <a:p>
            <a:endParaRPr lang="en-US" b="0" i="0" dirty="0">
              <a:solidFill>
                <a:srgbClr val="353535"/>
              </a:solidFill>
              <a:effectLst/>
              <a:latin typeface="Merriweather" panose="00000500000000000000" pitchFamily="2" charset="0"/>
            </a:endParaRPr>
          </a:p>
          <a:p>
            <a:r>
              <a:rPr lang="en-US" b="0" i="0" dirty="0">
                <a:solidFill>
                  <a:srgbClr val="353535"/>
                </a:solidFill>
                <a:effectLst/>
                <a:latin typeface="Merriweather" panose="00000500000000000000" pitchFamily="2" charset="0"/>
              </a:rPr>
              <a:t>As we show in ADVANCED TOPICS 10.B, for a network lacking degree correlations the </a:t>
            </a:r>
            <a:r>
              <a:rPr lang="en-US" b="0" i="1" dirty="0" err="1">
                <a:solidFill>
                  <a:srgbClr val="353535"/>
                </a:solidFill>
                <a:effectLst/>
                <a:latin typeface="Merriweather" panose="00000500000000000000" pitchFamily="2" charset="0"/>
              </a:rPr>
              <a:t>Θ</a:t>
            </a:r>
            <a:r>
              <a:rPr lang="en-US" b="0" i="1" baseline="-25000" dirty="0" err="1">
                <a:solidFill>
                  <a:srgbClr val="353535"/>
                </a:solidFill>
                <a:effectLst/>
                <a:latin typeface="Merriweather" panose="00000500000000000000" pitchFamily="2" charset="0"/>
              </a:rPr>
              <a:t>k</a:t>
            </a:r>
            <a:r>
              <a:rPr lang="en-US" b="0" i="0" dirty="0">
                <a:solidFill>
                  <a:srgbClr val="353535"/>
                </a:solidFill>
                <a:effectLst/>
                <a:latin typeface="Merriweather" panose="00000500000000000000" pitchFamily="2" charset="0"/>
              </a:rPr>
              <a:t> function is independent of </a:t>
            </a:r>
            <a:r>
              <a:rPr lang="en-US" b="0" i="1" dirty="0">
                <a:solidFill>
                  <a:srgbClr val="353535"/>
                </a:solidFill>
                <a:effectLst/>
                <a:latin typeface="Merriweather" panose="00000500000000000000" pitchFamily="2" charset="0"/>
              </a:rPr>
              <a:t>k</a:t>
            </a:r>
            <a:r>
              <a:rPr lang="en-US" b="0" i="0" dirty="0">
                <a:solidFill>
                  <a:srgbClr val="353535"/>
                </a:solidFill>
                <a:effectLst/>
                <a:latin typeface="Merriweather" panose="00000500000000000000" pitchFamily="2" charset="0"/>
              </a:rPr>
              <a:t>, so using (10.40), (10.14) becomes</a:t>
            </a:r>
          </a:p>
          <a:p>
            <a:endParaRPr lang="en-US" b="0" i="0" dirty="0">
              <a:solidFill>
                <a:srgbClr val="353535"/>
              </a:solidFill>
              <a:effectLst/>
              <a:latin typeface="Merriweather" panose="00000500000000000000" pitchFamily="2" charset="0"/>
            </a:endParaRPr>
          </a:p>
          <a:p>
            <a:r>
              <a:rPr lang="en-US" b="0" i="0" dirty="0">
                <a:solidFill>
                  <a:srgbClr val="353535"/>
                </a:solidFill>
                <a:effectLst/>
                <a:latin typeface="Merriweather" panose="00000500000000000000" pitchFamily="2" charset="0"/>
              </a:rPr>
              <a:t>where </a:t>
            </a:r>
            <a:r>
              <a:rPr lang="en-US" b="0" i="1" dirty="0" err="1">
                <a:solidFill>
                  <a:srgbClr val="353535"/>
                </a:solidFill>
                <a:effectLst/>
                <a:latin typeface="Merriweather" panose="00000500000000000000" pitchFamily="2" charset="0"/>
              </a:rPr>
              <a:t>τ</a:t>
            </a:r>
            <a:r>
              <a:rPr lang="en-US" b="0" i="1" baseline="30000" dirty="0" err="1">
                <a:solidFill>
                  <a:srgbClr val="353535"/>
                </a:solidFill>
                <a:effectLst/>
                <a:latin typeface="Merriweather" panose="00000500000000000000" pitchFamily="2" charset="0"/>
              </a:rPr>
              <a:t>SI</a:t>
            </a:r>
            <a:r>
              <a:rPr lang="en-US" b="0" i="0" dirty="0">
                <a:solidFill>
                  <a:srgbClr val="353535"/>
                </a:solidFill>
                <a:effectLst/>
                <a:latin typeface="Merriweather" panose="00000500000000000000" pitchFamily="2" charset="0"/>
              </a:rPr>
              <a:t> is the characteristic time for the spread of the pathogen</a:t>
            </a:r>
          </a:p>
          <a:p>
            <a:endParaRPr lang="en-US" b="0" i="0" dirty="0">
              <a:solidFill>
                <a:srgbClr val="353535"/>
              </a:solidFill>
              <a:effectLst/>
              <a:latin typeface="Merriweather" panose="00000500000000000000" pitchFamily="2" charset="0"/>
            </a:endParaRPr>
          </a:p>
          <a:p>
            <a:r>
              <a:rPr lang="en-US" b="0" i="0" dirty="0">
                <a:solidFill>
                  <a:srgbClr val="353535"/>
                </a:solidFill>
                <a:effectLst/>
                <a:latin typeface="Merriweather" panose="00000500000000000000" pitchFamily="2" charset="0"/>
              </a:rPr>
              <a:t>Integrating (10.15) we obtain the fraction of infected nodes with degree </a:t>
            </a:r>
            <a:r>
              <a:rPr lang="en-US" b="0" i="1" dirty="0">
                <a:solidFill>
                  <a:srgbClr val="353535"/>
                </a:solidFill>
                <a:effectLst/>
                <a:latin typeface="Merriweather" panose="00000500000000000000" pitchFamily="2" charset="0"/>
              </a:rPr>
              <a:t>k</a:t>
            </a:r>
            <a:endParaRPr lang="en-US" dirty="0"/>
          </a:p>
          <a:p>
            <a:endParaRPr lang="en-US" dirty="0"/>
          </a:p>
        </p:txBody>
      </p:sp>
      <p:sp>
        <p:nvSpPr>
          <p:cNvPr id="4" name="Slide Number Placeholder 3"/>
          <p:cNvSpPr>
            <a:spLocks noGrp="1"/>
          </p:cNvSpPr>
          <p:nvPr>
            <p:ph type="sldNum" sz="quarter" idx="5"/>
          </p:nvPr>
        </p:nvSpPr>
        <p:spPr/>
        <p:txBody>
          <a:bodyPr/>
          <a:lstStyle/>
          <a:p>
            <a:fld id="{06BC4692-E095-4847-8E3C-8270B5C0D194}" type="slidenum">
              <a:rPr lang="en-US" smtClean="0"/>
              <a:t>12</a:t>
            </a:fld>
            <a:endParaRPr lang="en-US"/>
          </a:p>
        </p:txBody>
      </p:sp>
    </p:spTree>
    <p:extLst>
      <p:ext uri="{BB962C8B-B14F-4D97-AF65-F5344CB8AC3E}">
        <p14:creationId xmlns:p14="http://schemas.microsoft.com/office/powerpoint/2010/main" val="17020071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353535"/>
                </a:solidFill>
                <a:effectLst/>
                <a:latin typeface="Merriweather" panose="00000500000000000000" pitchFamily="2" charset="0"/>
              </a:rPr>
              <a:t>recovering the result (10.5) for homogenous networks.</a:t>
            </a:r>
          </a:p>
          <a:p>
            <a:endParaRPr lang="en-US" b="0" i="0" dirty="0">
              <a:solidFill>
                <a:srgbClr val="353535"/>
              </a:solidFill>
              <a:effectLst/>
              <a:latin typeface="Merriweather" panose="00000500000000000000" pitchFamily="2" charset="0"/>
            </a:endParaRPr>
          </a:p>
          <a:p>
            <a:r>
              <a:rPr lang="en-US" b="0" i="0" dirty="0">
                <a:solidFill>
                  <a:srgbClr val="353535"/>
                </a:solidFill>
                <a:effectLst/>
                <a:latin typeface="Merriweather" panose="00000500000000000000" pitchFamily="2" charset="0"/>
              </a:rPr>
              <a:t>If the contract network on which the disease spreads is scale-free with degree exponent γ ≥3, both </a:t>
            </a:r>
            <a:r>
              <a:rPr lang="en-US" b="0" i="1" dirty="0">
                <a:solidFill>
                  <a:srgbClr val="353535"/>
                </a:solidFill>
                <a:effectLst/>
                <a:latin typeface="Merriweather" panose="00000500000000000000" pitchFamily="2" charset="0"/>
              </a:rPr>
              <a:t>〈k〉</a:t>
            </a:r>
            <a:r>
              <a:rPr lang="en-US" b="0" i="0" dirty="0">
                <a:solidFill>
                  <a:srgbClr val="353535"/>
                </a:solidFill>
                <a:effectLst/>
                <a:latin typeface="Merriweather" panose="00000500000000000000" pitchFamily="2" charset="0"/>
              </a:rPr>
              <a:t> and </a:t>
            </a:r>
            <a:r>
              <a:rPr lang="en-US" b="0" i="1" dirty="0">
                <a:solidFill>
                  <a:srgbClr val="353535"/>
                </a:solidFill>
                <a:effectLst/>
                <a:latin typeface="Merriweather" panose="00000500000000000000" pitchFamily="2" charset="0"/>
              </a:rPr>
              <a:t>〈k</a:t>
            </a:r>
            <a:r>
              <a:rPr lang="en-US" b="0" i="1" baseline="30000" dirty="0">
                <a:solidFill>
                  <a:srgbClr val="353535"/>
                </a:solidFill>
                <a:effectLst/>
                <a:latin typeface="Merriweather" panose="00000500000000000000" pitchFamily="2" charset="0"/>
              </a:rPr>
              <a:t>2</a:t>
            </a:r>
            <a:r>
              <a:rPr lang="en-US" b="0" i="1" dirty="0">
                <a:solidFill>
                  <a:srgbClr val="353535"/>
                </a:solidFill>
                <a:effectLst/>
                <a:latin typeface="Merriweather" panose="00000500000000000000" pitchFamily="2" charset="0"/>
              </a:rPr>
              <a:t>〉</a:t>
            </a:r>
            <a:r>
              <a:rPr lang="en-US" b="0" i="0" dirty="0">
                <a:solidFill>
                  <a:srgbClr val="353535"/>
                </a:solidFill>
                <a:effectLst/>
                <a:latin typeface="Merriweather" panose="00000500000000000000" pitchFamily="2" charset="0"/>
              </a:rPr>
              <a:t> are finite.</a:t>
            </a:r>
          </a:p>
          <a:p>
            <a:endParaRPr lang="en-US" b="0" i="0" dirty="0">
              <a:solidFill>
                <a:srgbClr val="353535"/>
              </a:solidFill>
              <a:effectLst/>
              <a:latin typeface="Merriweather" panose="00000500000000000000" pitchFamily="2" charset="0"/>
            </a:endParaRPr>
          </a:p>
          <a:p>
            <a:r>
              <a:rPr lang="en-US" b="0" i="0" dirty="0">
                <a:solidFill>
                  <a:srgbClr val="353535"/>
                </a:solidFill>
                <a:effectLst/>
                <a:latin typeface="Merriweather" panose="00000500000000000000" pitchFamily="2" charset="0"/>
              </a:rPr>
              <a:t>In other words, </a:t>
            </a:r>
            <a:r>
              <a:rPr lang="en-US" b="0" i="1" dirty="0">
                <a:solidFill>
                  <a:srgbClr val="353535"/>
                </a:solidFill>
                <a:effectLst/>
                <a:latin typeface="Merriweather" panose="00000500000000000000" pitchFamily="2" charset="0"/>
              </a:rPr>
              <a:t>the spread of a pathogen on a scale-free network is instantaneous</a:t>
            </a:r>
            <a:r>
              <a:rPr lang="en-US" b="0" i="0" dirty="0">
                <a:solidFill>
                  <a:srgbClr val="353535"/>
                </a:solidFill>
                <a:effectLst/>
                <a:latin typeface="Merriweather" panose="00000500000000000000" pitchFamily="2" charset="0"/>
              </a:rPr>
              <a:t>. This is perhaps the most unexpected prediction of network epidemics.</a:t>
            </a:r>
          </a:p>
          <a:p>
            <a:endParaRPr lang="en-US" b="0" i="0" dirty="0">
              <a:solidFill>
                <a:srgbClr val="353535"/>
              </a:solidFill>
              <a:effectLst/>
              <a:latin typeface="Merriweather" panose="00000500000000000000" pitchFamily="2" charset="0"/>
            </a:endParaRPr>
          </a:p>
          <a:p>
            <a:r>
              <a:rPr lang="en-US" b="0" i="0" dirty="0">
                <a:solidFill>
                  <a:srgbClr val="353535"/>
                </a:solidFill>
                <a:effectLst/>
                <a:latin typeface="Merriweather" panose="00000500000000000000" pitchFamily="2" charset="0"/>
              </a:rPr>
              <a:t>Hence heterogenous network enhance the speed of any pathogen.</a:t>
            </a:r>
          </a:p>
        </p:txBody>
      </p:sp>
      <p:sp>
        <p:nvSpPr>
          <p:cNvPr id="4" name="Slide Number Placeholder 3"/>
          <p:cNvSpPr>
            <a:spLocks noGrp="1"/>
          </p:cNvSpPr>
          <p:nvPr>
            <p:ph type="sldNum" sz="quarter" idx="5"/>
          </p:nvPr>
        </p:nvSpPr>
        <p:spPr/>
        <p:txBody>
          <a:bodyPr/>
          <a:lstStyle/>
          <a:p>
            <a:fld id="{06BC4692-E095-4847-8E3C-8270B5C0D194}" type="slidenum">
              <a:rPr lang="en-US" smtClean="0"/>
              <a:t>14</a:t>
            </a:fld>
            <a:endParaRPr lang="en-US"/>
          </a:p>
        </p:txBody>
      </p:sp>
    </p:spTree>
    <p:extLst>
      <p:ext uri="{BB962C8B-B14F-4D97-AF65-F5344CB8AC3E}">
        <p14:creationId xmlns:p14="http://schemas.microsoft.com/office/powerpoint/2010/main" val="35048363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Arial" panose="020B0604020202020204" pitchFamily="34" charset="0"/>
              <a:buChar char="•"/>
            </a:pPr>
            <a:r>
              <a:rPr lang="en-US" b="0" i="0" dirty="0">
                <a:solidFill>
                  <a:srgbClr val="353535"/>
                </a:solidFill>
                <a:effectLst/>
                <a:latin typeface="Merriweather" panose="00000500000000000000" pitchFamily="2" charset="0"/>
              </a:rPr>
              <a:t>If the spreading rate </a:t>
            </a:r>
            <a:r>
              <a:rPr lang="en-US" b="0" i="1" dirty="0">
                <a:solidFill>
                  <a:srgbClr val="353535"/>
                </a:solidFill>
                <a:effectLst/>
                <a:latin typeface="Merriweather" panose="00000500000000000000" pitchFamily="2" charset="0"/>
              </a:rPr>
              <a:t>λ</a:t>
            </a:r>
            <a:r>
              <a:rPr lang="en-US" b="0" i="0" dirty="0">
                <a:solidFill>
                  <a:srgbClr val="353535"/>
                </a:solidFill>
                <a:effectLst/>
                <a:latin typeface="Merriweather" panose="00000500000000000000" pitchFamily="2" charset="0"/>
              </a:rPr>
              <a:t> exceeds the epidemic threshold </a:t>
            </a:r>
            <a:r>
              <a:rPr lang="en-US" b="0" i="1" dirty="0" err="1">
                <a:solidFill>
                  <a:srgbClr val="353535"/>
                </a:solidFill>
                <a:effectLst/>
                <a:latin typeface="Merriweather" panose="00000500000000000000" pitchFamily="2" charset="0"/>
              </a:rPr>
              <a:t>λ</a:t>
            </a:r>
            <a:r>
              <a:rPr lang="en-US" b="0" i="1" baseline="-25000" dirty="0" err="1">
                <a:solidFill>
                  <a:srgbClr val="353535"/>
                </a:solidFill>
                <a:effectLst/>
                <a:latin typeface="Merriweather" panose="00000500000000000000" pitchFamily="2" charset="0"/>
              </a:rPr>
              <a:t>c</a:t>
            </a:r>
            <a:r>
              <a:rPr lang="en-US" b="0" i="0" dirty="0">
                <a:solidFill>
                  <a:srgbClr val="353535"/>
                </a:solidFill>
                <a:effectLst/>
                <a:latin typeface="Merriweather" panose="00000500000000000000" pitchFamily="2" charset="0"/>
              </a:rPr>
              <a:t>, the pathogen will spread until it reaches an endemic state, where a finite fraction </a:t>
            </a:r>
            <a:r>
              <a:rPr lang="en-US" b="0" i="1" dirty="0" err="1">
                <a:solidFill>
                  <a:srgbClr val="353535"/>
                </a:solidFill>
                <a:effectLst/>
                <a:latin typeface="Merriweather" panose="00000500000000000000" pitchFamily="2" charset="0"/>
              </a:rPr>
              <a:t>i</a:t>
            </a:r>
            <a:r>
              <a:rPr lang="en-US" b="0" i="1" dirty="0">
                <a:solidFill>
                  <a:srgbClr val="353535"/>
                </a:solidFill>
                <a:effectLst/>
                <a:latin typeface="Merriweather" panose="00000500000000000000" pitchFamily="2" charset="0"/>
              </a:rPr>
              <a:t>(λ)</a:t>
            </a:r>
            <a:r>
              <a:rPr lang="en-US" b="0" i="0" dirty="0">
                <a:solidFill>
                  <a:srgbClr val="353535"/>
                </a:solidFill>
                <a:effectLst/>
                <a:latin typeface="Merriweather" panose="00000500000000000000" pitchFamily="2" charset="0"/>
              </a:rPr>
              <a:t> of the population is infected at any time.</a:t>
            </a:r>
          </a:p>
          <a:p>
            <a:pPr algn="l">
              <a:buFont typeface="Arial" panose="020B0604020202020204" pitchFamily="34" charset="0"/>
              <a:buChar char="•"/>
            </a:pPr>
            <a:r>
              <a:rPr lang="en-US" b="0" i="0" dirty="0">
                <a:solidFill>
                  <a:srgbClr val="353535"/>
                </a:solidFill>
                <a:effectLst/>
                <a:latin typeface="Merriweather" panose="00000500000000000000" pitchFamily="2" charset="0"/>
              </a:rPr>
              <a:t>If </a:t>
            </a:r>
            <a:r>
              <a:rPr lang="en-US" b="0" i="1" dirty="0">
                <a:solidFill>
                  <a:srgbClr val="353535"/>
                </a:solidFill>
                <a:effectLst/>
                <a:latin typeface="Merriweather" panose="00000500000000000000" pitchFamily="2" charset="0"/>
              </a:rPr>
              <a:t>λ</a:t>
            </a:r>
            <a:r>
              <a:rPr lang="en-US" b="0" i="0" dirty="0">
                <a:solidFill>
                  <a:srgbClr val="353535"/>
                </a:solidFill>
                <a:effectLst/>
                <a:latin typeface="Merriweather" panose="00000500000000000000" pitchFamily="2" charset="0"/>
              </a:rPr>
              <a:t> &lt; </a:t>
            </a:r>
            <a:r>
              <a:rPr lang="en-US" b="0" i="1" dirty="0" err="1">
                <a:solidFill>
                  <a:srgbClr val="353535"/>
                </a:solidFill>
                <a:effectLst/>
                <a:latin typeface="Merriweather" panose="00000500000000000000" pitchFamily="2" charset="0"/>
              </a:rPr>
              <a:t>λ</a:t>
            </a:r>
            <a:r>
              <a:rPr lang="en-US" b="0" i="1" baseline="-25000" dirty="0" err="1">
                <a:solidFill>
                  <a:srgbClr val="353535"/>
                </a:solidFill>
                <a:effectLst/>
                <a:latin typeface="Merriweather" panose="00000500000000000000" pitchFamily="2" charset="0"/>
              </a:rPr>
              <a:t>c</a:t>
            </a:r>
            <a:r>
              <a:rPr lang="en-US" b="0" i="0" dirty="0">
                <a:solidFill>
                  <a:srgbClr val="353535"/>
                </a:solidFill>
                <a:effectLst/>
                <a:latin typeface="Merriweather" panose="00000500000000000000" pitchFamily="2" charset="0"/>
              </a:rPr>
              <a:t>, the pathogen dies out, i.e. </a:t>
            </a:r>
            <a:r>
              <a:rPr lang="en-US" b="0" i="1" dirty="0" err="1">
                <a:solidFill>
                  <a:srgbClr val="353535"/>
                </a:solidFill>
                <a:effectLst/>
                <a:latin typeface="Merriweather" panose="00000500000000000000" pitchFamily="2" charset="0"/>
              </a:rPr>
              <a:t>i</a:t>
            </a:r>
            <a:r>
              <a:rPr lang="en-US" b="0" i="1" dirty="0">
                <a:solidFill>
                  <a:srgbClr val="353535"/>
                </a:solidFill>
                <a:effectLst/>
                <a:latin typeface="Merriweather" panose="00000500000000000000" pitchFamily="2" charset="0"/>
              </a:rPr>
              <a:t>(λ)</a:t>
            </a:r>
            <a:r>
              <a:rPr lang="en-US" b="0" i="0" dirty="0">
                <a:solidFill>
                  <a:srgbClr val="353535"/>
                </a:solidFill>
                <a:effectLst/>
                <a:latin typeface="Merriweather" panose="00000500000000000000" pitchFamily="2" charset="0"/>
              </a:rPr>
              <a:t>=0.</a:t>
            </a:r>
          </a:p>
          <a:p>
            <a:endParaRPr lang="en-US" dirty="0"/>
          </a:p>
        </p:txBody>
      </p:sp>
      <p:sp>
        <p:nvSpPr>
          <p:cNvPr id="4" name="Slide Number Placeholder 3"/>
          <p:cNvSpPr>
            <a:spLocks noGrp="1"/>
          </p:cNvSpPr>
          <p:nvPr>
            <p:ph type="sldNum" sz="quarter" idx="5"/>
          </p:nvPr>
        </p:nvSpPr>
        <p:spPr/>
        <p:txBody>
          <a:bodyPr/>
          <a:lstStyle/>
          <a:p>
            <a:fld id="{06BC4692-E095-4847-8E3C-8270B5C0D194}" type="slidenum">
              <a:rPr lang="en-US" smtClean="0"/>
              <a:t>16</a:t>
            </a:fld>
            <a:endParaRPr lang="en-US"/>
          </a:p>
        </p:txBody>
      </p:sp>
    </p:spTree>
    <p:extLst>
      <p:ext uri="{BB962C8B-B14F-4D97-AF65-F5344CB8AC3E}">
        <p14:creationId xmlns:p14="http://schemas.microsoft.com/office/powerpoint/2010/main" val="38622319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353535"/>
                </a:solidFill>
                <a:effectLst/>
                <a:latin typeface="Merriweather" panose="00000500000000000000" pitchFamily="2" charset="0"/>
              </a:rPr>
              <a:t>This means that </a:t>
            </a:r>
            <a:r>
              <a:rPr lang="en-US" b="0" i="1" dirty="0">
                <a:solidFill>
                  <a:srgbClr val="353535"/>
                </a:solidFill>
                <a:effectLst/>
                <a:latin typeface="Merriweather" panose="00000500000000000000" pitchFamily="2" charset="0"/>
              </a:rPr>
              <a:t>even viruses that are hard to pass from individual to individual can spread successfully</a:t>
            </a:r>
            <a:r>
              <a:rPr lang="en-US" b="0" i="0" dirty="0">
                <a:solidFill>
                  <a:srgbClr val="353535"/>
                </a:solidFill>
                <a:effectLst/>
                <a:latin typeface="Merriweather" panose="00000500000000000000" pitchFamily="2" charset="0"/>
              </a:rPr>
              <a:t>, representing the second fundamental prediction of network epidemics.</a:t>
            </a:r>
            <a:endParaRPr lang="en-US" dirty="0"/>
          </a:p>
        </p:txBody>
      </p:sp>
      <p:sp>
        <p:nvSpPr>
          <p:cNvPr id="4" name="Slide Number Placeholder 3"/>
          <p:cNvSpPr>
            <a:spLocks noGrp="1"/>
          </p:cNvSpPr>
          <p:nvPr>
            <p:ph type="sldNum" sz="quarter" idx="5"/>
          </p:nvPr>
        </p:nvSpPr>
        <p:spPr/>
        <p:txBody>
          <a:bodyPr/>
          <a:lstStyle/>
          <a:p>
            <a:fld id="{06BC4692-E095-4847-8E3C-8270B5C0D194}" type="slidenum">
              <a:rPr lang="en-US" smtClean="0"/>
              <a:t>17</a:t>
            </a:fld>
            <a:endParaRPr lang="en-US"/>
          </a:p>
        </p:txBody>
      </p:sp>
    </p:spTree>
    <p:extLst>
      <p:ext uri="{BB962C8B-B14F-4D97-AF65-F5344CB8AC3E}">
        <p14:creationId xmlns:p14="http://schemas.microsoft.com/office/powerpoint/2010/main" val="42014254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353535"/>
                </a:solidFill>
                <a:effectLst/>
                <a:latin typeface="Merriweather" panose="00000500000000000000" pitchFamily="2" charset="0"/>
              </a:rPr>
              <a:t>the epidemic threshold allows us to decide if a pathogen can or cannot persist in a population. This transition from the absence to the presence of an epidemic outbreak by increasing the spreading rate </a:t>
            </a:r>
            <a:r>
              <a:rPr lang="en-US" b="0" i="1" dirty="0">
                <a:solidFill>
                  <a:srgbClr val="353535"/>
                </a:solidFill>
                <a:effectLst/>
                <a:latin typeface="Merriweather" panose="00000500000000000000" pitchFamily="2" charset="0"/>
              </a:rPr>
              <a:t>λ</a:t>
            </a:r>
            <a:r>
              <a:rPr lang="en-US" b="0" i="0" dirty="0">
                <a:solidFill>
                  <a:srgbClr val="353535"/>
                </a:solidFill>
                <a:effectLst/>
                <a:latin typeface="Merriweather" panose="00000500000000000000" pitchFamily="2" charset="0"/>
              </a:rPr>
              <a:t> is at the basis of most campaigns to stop a pathogen </a:t>
            </a:r>
            <a:endParaRPr lang="en-US" dirty="0"/>
          </a:p>
        </p:txBody>
      </p:sp>
      <p:sp>
        <p:nvSpPr>
          <p:cNvPr id="4" name="Slide Number Placeholder 3"/>
          <p:cNvSpPr>
            <a:spLocks noGrp="1"/>
          </p:cNvSpPr>
          <p:nvPr>
            <p:ph type="sldNum" sz="quarter" idx="5"/>
          </p:nvPr>
        </p:nvSpPr>
        <p:spPr/>
        <p:txBody>
          <a:bodyPr/>
          <a:lstStyle/>
          <a:p>
            <a:fld id="{06BC4692-E095-4847-8E3C-8270B5C0D194}" type="slidenum">
              <a:rPr lang="en-US" smtClean="0"/>
              <a:t>18</a:t>
            </a:fld>
            <a:endParaRPr lang="en-US"/>
          </a:p>
        </p:txBody>
      </p:sp>
    </p:spTree>
    <p:extLst>
      <p:ext uri="{BB962C8B-B14F-4D97-AF65-F5344CB8AC3E}">
        <p14:creationId xmlns:p14="http://schemas.microsoft.com/office/powerpoint/2010/main" val="8832751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353535"/>
                </a:solidFill>
                <a:effectLst/>
                <a:latin typeface="Merriweather" panose="00000500000000000000" pitchFamily="2" charset="0"/>
              </a:rPr>
              <a:t>In summary, the results of this section show that accounting for the network topology greatly alters the predictive power of the epidemic models. We derived two fundamental results: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353535"/>
                </a:solidFill>
                <a:effectLst/>
                <a:latin typeface="Merriweather" panose="00000500000000000000" pitchFamily="2" charset="0"/>
              </a:rPr>
              <a:t>Both results are the consequence of hubs’ ability to broadcast a pathogen to a large number of other nodes.</a:t>
            </a:r>
          </a:p>
          <a:p>
            <a:endParaRPr lang="en-US" dirty="0"/>
          </a:p>
        </p:txBody>
      </p:sp>
      <p:sp>
        <p:nvSpPr>
          <p:cNvPr id="4" name="Slide Number Placeholder 3"/>
          <p:cNvSpPr>
            <a:spLocks noGrp="1"/>
          </p:cNvSpPr>
          <p:nvPr>
            <p:ph type="sldNum" sz="quarter" idx="5"/>
          </p:nvPr>
        </p:nvSpPr>
        <p:spPr/>
        <p:txBody>
          <a:bodyPr/>
          <a:lstStyle/>
          <a:p>
            <a:fld id="{06BC4692-E095-4847-8E3C-8270B5C0D194}" type="slidenum">
              <a:rPr lang="en-US" smtClean="0"/>
              <a:t>19</a:t>
            </a:fld>
            <a:endParaRPr lang="en-US"/>
          </a:p>
        </p:txBody>
      </p:sp>
    </p:spTree>
    <p:extLst>
      <p:ext uri="{BB962C8B-B14F-4D97-AF65-F5344CB8AC3E}">
        <p14:creationId xmlns:p14="http://schemas.microsoft.com/office/powerpoint/2010/main" val="852874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b="0" i="0" dirty="0">
                <a:solidFill>
                  <a:srgbClr val="353535"/>
                </a:solidFill>
                <a:effectLst/>
                <a:latin typeface="Merriweather" panose="00000500000000000000" pitchFamily="2" charset="0"/>
              </a:rPr>
              <a:t>Note that these results are not limited to scale-free networks. Rather (10.16) and (10.26) predict that both </a:t>
            </a:r>
            <a:r>
              <a:rPr lang="en-US" sz="2800" b="0" i="1" dirty="0">
                <a:solidFill>
                  <a:srgbClr val="353535"/>
                </a:solidFill>
                <a:effectLst/>
                <a:latin typeface="Merriweather" panose="00000500000000000000" pitchFamily="2" charset="0"/>
              </a:rPr>
              <a:t>τ</a:t>
            </a:r>
            <a:r>
              <a:rPr lang="en-US" sz="2800" b="0" i="0" dirty="0">
                <a:solidFill>
                  <a:srgbClr val="353535"/>
                </a:solidFill>
                <a:effectLst/>
                <a:latin typeface="Merriweather" panose="00000500000000000000" pitchFamily="2" charset="0"/>
              </a:rPr>
              <a:t> and </a:t>
            </a:r>
            <a:r>
              <a:rPr lang="en-US" sz="2800" b="0" i="1" dirty="0" err="1">
                <a:solidFill>
                  <a:srgbClr val="353535"/>
                </a:solidFill>
                <a:effectLst/>
                <a:latin typeface="Merriweather" panose="00000500000000000000" pitchFamily="2" charset="0"/>
              </a:rPr>
              <a:t>λ</a:t>
            </a:r>
            <a:r>
              <a:rPr lang="en-US" sz="2800" b="0" i="1" baseline="-25000" dirty="0" err="1">
                <a:solidFill>
                  <a:srgbClr val="353535"/>
                </a:solidFill>
                <a:effectLst/>
                <a:latin typeface="Merriweather" panose="00000500000000000000" pitchFamily="2" charset="0"/>
              </a:rPr>
              <a:t>c</a:t>
            </a:r>
            <a:r>
              <a:rPr lang="en-US" sz="2800" b="0" i="0" dirty="0">
                <a:solidFill>
                  <a:srgbClr val="353535"/>
                </a:solidFill>
                <a:effectLst/>
                <a:latin typeface="Merriweather" panose="00000500000000000000" pitchFamily="2" charset="0"/>
              </a:rPr>
              <a:t> depend on </a:t>
            </a:r>
            <a:r>
              <a:rPr lang="en-US" sz="2800" b="0" i="1" dirty="0">
                <a:solidFill>
                  <a:srgbClr val="353535"/>
                </a:solidFill>
                <a:effectLst/>
                <a:latin typeface="Merriweather" panose="00000500000000000000" pitchFamily="2" charset="0"/>
              </a:rPr>
              <a:t>〈k</a:t>
            </a:r>
            <a:r>
              <a:rPr lang="en-US" sz="2800" b="0" i="1" baseline="30000" dirty="0">
                <a:solidFill>
                  <a:srgbClr val="353535"/>
                </a:solidFill>
                <a:effectLst/>
                <a:latin typeface="Merriweather" panose="00000500000000000000" pitchFamily="2" charset="0"/>
              </a:rPr>
              <a:t>2</a:t>
            </a:r>
            <a:r>
              <a:rPr lang="en-US" sz="2800" b="0" i="1" dirty="0">
                <a:solidFill>
                  <a:srgbClr val="353535"/>
                </a:solidFill>
                <a:effectLst/>
                <a:latin typeface="Merriweather" panose="00000500000000000000" pitchFamily="2" charset="0"/>
              </a:rPr>
              <a:t>〉</a:t>
            </a:r>
            <a:r>
              <a:rPr lang="en-US" sz="2800" b="0" i="0" dirty="0">
                <a:solidFill>
                  <a:srgbClr val="353535"/>
                </a:solidFill>
                <a:effectLst/>
                <a:latin typeface="Merriweather" panose="00000500000000000000" pitchFamily="2" charset="0"/>
              </a:rPr>
              <a:t>, hence the effects discussed above will impact any network with high degree heterogeneity. In other words, if </a:t>
            </a:r>
            <a:r>
              <a:rPr lang="en-US" sz="2800" b="0" i="1" dirty="0">
                <a:solidFill>
                  <a:srgbClr val="353535"/>
                </a:solidFill>
                <a:effectLst/>
                <a:latin typeface="Merriweather" panose="00000500000000000000" pitchFamily="2" charset="0"/>
              </a:rPr>
              <a:t>〈k</a:t>
            </a:r>
            <a:r>
              <a:rPr lang="en-US" sz="2800" b="0" i="1" baseline="30000" dirty="0">
                <a:solidFill>
                  <a:srgbClr val="353535"/>
                </a:solidFill>
                <a:effectLst/>
                <a:latin typeface="Merriweather" panose="00000500000000000000" pitchFamily="2" charset="0"/>
              </a:rPr>
              <a:t>2</a:t>
            </a:r>
            <a:r>
              <a:rPr lang="en-US" sz="2800" b="0" i="1" dirty="0">
                <a:solidFill>
                  <a:srgbClr val="353535"/>
                </a:solidFill>
                <a:effectLst/>
                <a:latin typeface="Merriweather" panose="00000500000000000000" pitchFamily="2" charset="0"/>
              </a:rPr>
              <a:t>〉</a:t>
            </a:r>
            <a:r>
              <a:rPr lang="en-US" sz="2800" b="0" i="0" dirty="0">
                <a:solidFill>
                  <a:srgbClr val="353535"/>
                </a:solidFill>
                <a:effectLst/>
                <a:latin typeface="Merriweather" panose="00000500000000000000" pitchFamily="2" charset="0"/>
              </a:rPr>
              <a:t> is larger than the random expectation </a:t>
            </a:r>
            <a:r>
              <a:rPr lang="en-US" sz="2800" b="0" i="1" dirty="0">
                <a:solidFill>
                  <a:srgbClr val="353535"/>
                </a:solidFill>
                <a:effectLst/>
                <a:latin typeface="Merriweather" panose="00000500000000000000" pitchFamily="2" charset="0"/>
              </a:rPr>
              <a:t>〈k〉</a:t>
            </a:r>
            <a:r>
              <a:rPr lang="en-US" sz="2800" b="0" i="0" dirty="0">
                <a:solidFill>
                  <a:srgbClr val="353535"/>
                </a:solidFill>
                <a:effectLst/>
                <a:latin typeface="Merriweather" panose="00000500000000000000" pitchFamily="2" charset="0"/>
              </a:rPr>
              <a:t>(</a:t>
            </a:r>
            <a:r>
              <a:rPr lang="en-US" sz="2800" b="0" i="1" dirty="0">
                <a:solidFill>
                  <a:srgbClr val="353535"/>
                </a:solidFill>
                <a:effectLst/>
                <a:latin typeface="Merriweather" panose="00000500000000000000" pitchFamily="2" charset="0"/>
              </a:rPr>
              <a:t>〈k+1〉</a:t>
            </a:r>
            <a:r>
              <a:rPr lang="en-US" sz="2800" b="0" i="0" dirty="0">
                <a:solidFill>
                  <a:srgbClr val="353535"/>
                </a:solidFill>
                <a:effectLst/>
                <a:latin typeface="Merriweather" panose="00000500000000000000" pitchFamily="2" charset="0"/>
              </a:rPr>
              <a:t>), we will observe an enhanced spreading process, resulting in a smaller </a:t>
            </a:r>
            <a:r>
              <a:rPr lang="en-US" sz="2800" b="0" i="1" dirty="0">
                <a:solidFill>
                  <a:srgbClr val="353535"/>
                </a:solidFill>
                <a:effectLst/>
                <a:latin typeface="Merriweather" panose="00000500000000000000" pitchFamily="2" charset="0"/>
              </a:rPr>
              <a:t>τ</a:t>
            </a:r>
            <a:r>
              <a:rPr lang="en-US" sz="2800" b="0" i="0" dirty="0">
                <a:solidFill>
                  <a:srgbClr val="353535"/>
                </a:solidFill>
                <a:effectLst/>
                <a:latin typeface="Merriweather" panose="00000500000000000000" pitchFamily="2" charset="0"/>
              </a:rPr>
              <a:t> and </a:t>
            </a:r>
            <a:r>
              <a:rPr lang="en-US" sz="2800" b="0" i="1" dirty="0" err="1">
                <a:solidFill>
                  <a:srgbClr val="353535"/>
                </a:solidFill>
                <a:effectLst/>
                <a:latin typeface="Merriweather" panose="00000500000000000000" pitchFamily="2" charset="0"/>
              </a:rPr>
              <a:t>λ</a:t>
            </a:r>
            <a:r>
              <a:rPr lang="en-US" sz="2800" b="0" i="1" baseline="-25000" dirty="0" err="1">
                <a:solidFill>
                  <a:srgbClr val="353535"/>
                </a:solidFill>
                <a:effectLst/>
                <a:latin typeface="Merriweather" panose="00000500000000000000" pitchFamily="2" charset="0"/>
              </a:rPr>
              <a:t>c</a:t>
            </a:r>
            <a:r>
              <a:rPr lang="en-US" sz="2800" b="0" i="0" dirty="0">
                <a:solidFill>
                  <a:srgbClr val="353535"/>
                </a:solidFill>
                <a:effectLst/>
                <a:latin typeface="Merriweather" panose="00000500000000000000" pitchFamily="2" charset="0"/>
              </a:rPr>
              <a:t> than predicted by the traditional epidemic models. As this implies a faster spread of the pathogen than predicted by the traditional epidemic models, efforts to control an epidemic cannot ignore this difference.</a:t>
            </a:r>
          </a:p>
          <a:p>
            <a:endParaRPr lang="en-US" sz="1800" dirty="0"/>
          </a:p>
        </p:txBody>
      </p:sp>
      <p:sp>
        <p:nvSpPr>
          <p:cNvPr id="4" name="Slide Number Placeholder 3"/>
          <p:cNvSpPr>
            <a:spLocks noGrp="1"/>
          </p:cNvSpPr>
          <p:nvPr>
            <p:ph type="sldNum" sz="quarter" idx="5"/>
          </p:nvPr>
        </p:nvSpPr>
        <p:spPr/>
        <p:txBody>
          <a:bodyPr/>
          <a:lstStyle/>
          <a:p>
            <a:fld id="{06BC4692-E095-4847-8E3C-8270B5C0D194}" type="slidenum">
              <a:rPr lang="en-US" smtClean="0"/>
              <a:t>20</a:t>
            </a:fld>
            <a:endParaRPr lang="en-US"/>
          </a:p>
        </p:txBody>
      </p:sp>
    </p:spTree>
    <p:extLst>
      <p:ext uri="{BB962C8B-B14F-4D97-AF65-F5344CB8AC3E}">
        <p14:creationId xmlns:p14="http://schemas.microsoft.com/office/powerpoint/2010/main" val="27916410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6BC4692-E095-4847-8E3C-8270B5C0D194}" type="slidenum">
              <a:rPr lang="en-US" smtClean="0"/>
              <a:t>21</a:t>
            </a:fld>
            <a:endParaRPr lang="en-US"/>
          </a:p>
        </p:txBody>
      </p:sp>
    </p:spTree>
    <p:extLst>
      <p:ext uri="{BB962C8B-B14F-4D97-AF65-F5344CB8AC3E}">
        <p14:creationId xmlns:p14="http://schemas.microsoft.com/office/powerpoint/2010/main" val="11490956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40AAD-80AF-40E7-BE3F-43D32FC68ED4}"/>
              </a:ext>
            </a:extLst>
          </p:cNvPr>
          <p:cNvSpPr>
            <a:spLocks noGrp="1"/>
          </p:cNvSpPr>
          <p:nvPr>
            <p:ph type="ctrTitle"/>
          </p:nvPr>
        </p:nvSpPr>
        <p:spPr>
          <a:xfrm>
            <a:off x="1524000" y="1122363"/>
            <a:ext cx="9144000" cy="2387600"/>
          </a:xfrm>
        </p:spPr>
        <p:txBody>
          <a:bodyPr anchor="b"/>
          <a:lstStyle>
            <a:lvl1pPr algn="l">
              <a:defRPr sz="6000" b="1" i="0" cap="all" baseline="0"/>
            </a:lvl1pPr>
          </a:lstStyle>
          <a:p>
            <a:r>
              <a:rPr lang="en-US"/>
              <a:t>Click to edit Master title style</a:t>
            </a:r>
          </a:p>
        </p:txBody>
      </p:sp>
      <p:sp>
        <p:nvSpPr>
          <p:cNvPr id="3" name="Subtitle 2">
            <a:extLst>
              <a:ext uri="{FF2B5EF4-FFF2-40B4-BE49-F238E27FC236}">
                <a16:creationId xmlns:a16="http://schemas.microsoft.com/office/drawing/2014/main" id="{EC80FBD9-0977-4B2B-9318-30774BB0947C}"/>
              </a:ext>
            </a:extLst>
          </p:cNvPr>
          <p:cNvSpPr>
            <a:spLocks noGrp="1"/>
          </p:cNvSpPr>
          <p:nvPr>
            <p:ph type="subTitle" idx="1"/>
          </p:nvPr>
        </p:nvSpPr>
        <p:spPr>
          <a:xfrm>
            <a:off x="1524000" y="3602038"/>
            <a:ext cx="9144000"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CE66DA5-7751-4D3D-B753-58DF3B418763}"/>
              </a:ext>
            </a:extLst>
          </p:cNvPr>
          <p:cNvSpPr>
            <a:spLocks noGrp="1"/>
          </p:cNvSpPr>
          <p:nvPr>
            <p:ph type="dt" sz="half" idx="10"/>
          </p:nvPr>
        </p:nvSpPr>
        <p:spPr/>
        <p:txBody>
          <a:bodyPr/>
          <a:lstStyle/>
          <a:p>
            <a:fld id="{6A4B53A7-3209-46A6-9454-F38EAC8F11E7}" type="datetimeFigureOut">
              <a:rPr lang="en-US" smtClean="0"/>
              <a:t>12/9/2021</a:t>
            </a:fld>
            <a:endParaRPr lang="en-US"/>
          </a:p>
        </p:txBody>
      </p:sp>
      <p:sp>
        <p:nvSpPr>
          <p:cNvPr id="5" name="Footer Placeholder 4">
            <a:extLst>
              <a:ext uri="{FF2B5EF4-FFF2-40B4-BE49-F238E27FC236}">
                <a16:creationId xmlns:a16="http://schemas.microsoft.com/office/drawing/2014/main" id="{7F8C2A2A-62DB-40C0-8AE7-CB9B98649BB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01EAA4-F44C-4C1F-B8E3-1A3005300F50}"/>
              </a:ext>
            </a:extLst>
          </p:cNvPr>
          <p:cNvSpPr>
            <a:spLocks noGrp="1"/>
          </p:cNvSpPr>
          <p:nvPr>
            <p:ph type="sldNum" sz="quarter" idx="12"/>
          </p:nvPr>
        </p:nvSpPr>
        <p:spPr/>
        <p:txBody>
          <a:bodyPr/>
          <a:lstStyle/>
          <a:p>
            <a:fld id="{27CE633F-9882-4A5C-83A2-1109D0C73261}" type="slidenum">
              <a:rPr lang="en-US" smtClean="0"/>
              <a:t>‹#›</a:t>
            </a:fld>
            <a:endParaRPr lang="en-US"/>
          </a:p>
        </p:txBody>
      </p:sp>
      <p:cxnSp>
        <p:nvCxnSpPr>
          <p:cNvPr id="11" name="Straight Connector 10">
            <a:extLst>
              <a:ext uri="{FF2B5EF4-FFF2-40B4-BE49-F238E27FC236}">
                <a16:creationId xmlns:a16="http://schemas.microsoft.com/office/drawing/2014/main" id="{D1B787A8-0D67-4B7E-9B48-86BD906AB6B5}"/>
              </a:ext>
            </a:extLst>
          </p:cNvPr>
          <p:cNvCxnSpPr>
            <a:cxnSpLocks/>
          </p:cNvCxnSpPr>
          <p:nvPr/>
        </p:nvCxnSpPr>
        <p:spPr>
          <a:xfrm>
            <a:off x="715890" y="1114050"/>
            <a:ext cx="0" cy="5735637"/>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572177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6CF8C-1EA0-4E47-AC60-CAC3B80A3C5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28CABF8-19D8-4F3C-994F-4D35EC7A2C3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97BB2D-4E2C-4490-A2A3-4B68BCC5D2F9}"/>
              </a:ext>
            </a:extLst>
          </p:cNvPr>
          <p:cNvSpPr>
            <a:spLocks noGrp="1"/>
          </p:cNvSpPr>
          <p:nvPr>
            <p:ph type="dt" sz="half" idx="10"/>
          </p:nvPr>
        </p:nvSpPr>
        <p:spPr/>
        <p:txBody>
          <a:bodyPr/>
          <a:lstStyle/>
          <a:p>
            <a:fld id="{6A4B53A7-3209-46A6-9454-F38EAC8F11E7}" type="datetimeFigureOut">
              <a:rPr lang="en-US" smtClean="0"/>
              <a:t>12/9/2021</a:t>
            </a:fld>
            <a:endParaRPr lang="en-US"/>
          </a:p>
        </p:txBody>
      </p:sp>
      <p:sp>
        <p:nvSpPr>
          <p:cNvPr id="5" name="Footer Placeholder 4">
            <a:extLst>
              <a:ext uri="{FF2B5EF4-FFF2-40B4-BE49-F238E27FC236}">
                <a16:creationId xmlns:a16="http://schemas.microsoft.com/office/drawing/2014/main" id="{6140F15D-DD72-46D5-BF0F-F506471070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266FD4D-815A-431C-ADEF-DE6F236F617F}"/>
              </a:ext>
            </a:extLst>
          </p:cNvPr>
          <p:cNvSpPr>
            <a:spLocks noGrp="1"/>
          </p:cNvSpPr>
          <p:nvPr>
            <p:ph type="sldNum" sz="quarter" idx="12"/>
          </p:nvPr>
        </p:nvSpPr>
        <p:spPr/>
        <p:txBody>
          <a:bodyPr/>
          <a:lstStyle/>
          <a:p>
            <a:fld id="{27CE633F-9882-4A5C-83A2-1109D0C73261}" type="slidenum">
              <a:rPr lang="en-US" smtClean="0"/>
              <a:t>‹#›</a:t>
            </a:fld>
            <a:endParaRPr lang="en-US"/>
          </a:p>
        </p:txBody>
      </p:sp>
      <p:cxnSp>
        <p:nvCxnSpPr>
          <p:cNvPr id="7" name="Straight Connector 6">
            <a:extLst>
              <a:ext uri="{FF2B5EF4-FFF2-40B4-BE49-F238E27FC236}">
                <a16:creationId xmlns:a16="http://schemas.microsoft.com/office/drawing/2014/main" id="{5C05CAAB-DBA2-4548-AD5F-01BB97FBB207}"/>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442036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5FC2D1-D3FE-4B37-8740-57444421FDBF}"/>
              </a:ext>
            </a:extLst>
          </p:cNvPr>
          <p:cNvSpPr>
            <a:spLocks noGrp="1"/>
          </p:cNvSpPr>
          <p:nvPr>
            <p:ph type="title"/>
          </p:nvPr>
        </p:nvSpPr>
        <p:spPr>
          <a:xfrm>
            <a:off x="831850" y="1709738"/>
            <a:ext cx="10515600" cy="2852737"/>
          </a:xfrm>
        </p:spPr>
        <p:txBody>
          <a:bodyPr anchor="b"/>
          <a:lstStyle>
            <a:lvl1pPr>
              <a:defRPr sz="6000" b="1" i="0" cap="all" baseline="0"/>
            </a:lvl1pPr>
          </a:lstStyle>
          <a:p>
            <a:r>
              <a:rPr lang="en-US"/>
              <a:t>Click to edit Master title style</a:t>
            </a:r>
          </a:p>
        </p:txBody>
      </p:sp>
      <p:sp>
        <p:nvSpPr>
          <p:cNvPr id="3" name="Text Placeholder 2">
            <a:extLst>
              <a:ext uri="{FF2B5EF4-FFF2-40B4-BE49-F238E27FC236}">
                <a16:creationId xmlns:a16="http://schemas.microsoft.com/office/drawing/2014/main" id="{BA5AF550-086C-426E-A374-85DB3957017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9A58988-AD39-4AE9-8E6A-0907F0BE2673}"/>
              </a:ext>
            </a:extLst>
          </p:cNvPr>
          <p:cNvSpPr>
            <a:spLocks noGrp="1"/>
          </p:cNvSpPr>
          <p:nvPr>
            <p:ph type="dt" sz="half" idx="10"/>
          </p:nvPr>
        </p:nvSpPr>
        <p:spPr/>
        <p:txBody>
          <a:bodyPr/>
          <a:lstStyle/>
          <a:p>
            <a:fld id="{6A4B53A7-3209-46A6-9454-F38EAC8F11E7}" type="datetimeFigureOut">
              <a:rPr lang="en-US" smtClean="0"/>
              <a:t>12/9/2021</a:t>
            </a:fld>
            <a:endParaRPr lang="en-US"/>
          </a:p>
        </p:txBody>
      </p:sp>
      <p:sp>
        <p:nvSpPr>
          <p:cNvPr id="5" name="Footer Placeholder 4">
            <a:extLst>
              <a:ext uri="{FF2B5EF4-FFF2-40B4-BE49-F238E27FC236}">
                <a16:creationId xmlns:a16="http://schemas.microsoft.com/office/drawing/2014/main" id="{1D366319-82EE-408E-819F-8F8E6DBA7A5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F21C8A6-777F-496D-8620-AE52BFC33FC4}"/>
              </a:ext>
            </a:extLst>
          </p:cNvPr>
          <p:cNvSpPr>
            <a:spLocks noGrp="1"/>
          </p:cNvSpPr>
          <p:nvPr>
            <p:ph type="sldNum" sz="quarter" idx="12"/>
          </p:nvPr>
        </p:nvSpPr>
        <p:spPr/>
        <p:txBody>
          <a:bodyPr/>
          <a:lstStyle/>
          <a:p>
            <a:fld id="{27CE633F-9882-4A5C-83A2-1109D0C73261}" type="slidenum">
              <a:rPr lang="en-US" smtClean="0"/>
              <a:t>‹#›</a:t>
            </a:fld>
            <a:endParaRPr lang="en-US"/>
          </a:p>
        </p:txBody>
      </p:sp>
      <p:cxnSp>
        <p:nvCxnSpPr>
          <p:cNvPr id="9" name="Straight Connector 8">
            <a:extLst>
              <a:ext uri="{FF2B5EF4-FFF2-40B4-BE49-F238E27FC236}">
                <a16:creationId xmlns:a16="http://schemas.microsoft.com/office/drawing/2014/main" id="{C031F83B-57A8-4533-981C-D1FFAD2B6B6F}"/>
              </a:ext>
            </a:extLst>
          </p:cNvPr>
          <p:cNvCxnSpPr>
            <a:cxnSpLocks/>
          </p:cNvCxnSpPr>
          <p:nvPr/>
        </p:nvCxnSpPr>
        <p:spPr>
          <a:xfrm>
            <a:off x="715890" y="1701425"/>
            <a:ext cx="0" cy="5148262"/>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663438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257166-6921-4546-BA2C-99E464681F4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95B9122-6371-4049-B57A-33DED7DA2F7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A14555D-0753-4312-A26B-2338813F9BB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3D8FDCB-69DA-4A8F-8B91-5CFF77897C27}"/>
              </a:ext>
            </a:extLst>
          </p:cNvPr>
          <p:cNvSpPr>
            <a:spLocks noGrp="1"/>
          </p:cNvSpPr>
          <p:nvPr>
            <p:ph type="dt" sz="half" idx="10"/>
          </p:nvPr>
        </p:nvSpPr>
        <p:spPr/>
        <p:txBody>
          <a:bodyPr/>
          <a:lstStyle/>
          <a:p>
            <a:fld id="{6A4B53A7-3209-46A6-9454-F38EAC8F11E7}" type="datetimeFigureOut">
              <a:rPr lang="en-US" smtClean="0"/>
              <a:t>12/9/2021</a:t>
            </a:fld>
            <a:endParaRPr lang="en-US"/>
          </a:p>
        </p:txBody>
      </p:sp>
      <p:sp>
        <p:nvSpPr>
          <p:cNvPr id="6" name="Footer Placeholder 5">
            <a:extLst>
              <a:ext uri="{FF2B5EF4-FFF2-40B4-BE49-F238E27FC236}">
                <a16:creationId xmlns:a16="http://schemas.microsoft.com/office/drawing/2014/main" id="{91AC8C07-E0D3-4464-AE3C-25730D75C8E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C2596A6-734E-4AE0-BFB8-3089137BF8E8}"/>
              </a:ext>
            </a:extLst>
          </p:cNvPr>
          <p:cNvSpPr>
            <a:spLocks noGrp="1"/>
          </p:cNvSpPr>
          <p:nvPr>
            <p:ph type="sldNum" sz="quarter" idx="12"/>
          </p:nvPr>
        </p:nvSpPr>
        <p:spPr/>
        <p:txBody>
          <a:bodyPr/>
          <a:lstStyle/>
          <a:p>
            <a:fld id="{27CE633F-9882-4A5C-83A2-1109D0C73261}" type="slidenum">
              <a:rPr lang="en-US" smtClean="0"/>
              <a:t>‹#›</a:t>
            </a:fld>
            <a:endParaRPr lang="en-US"/>
          </a:p>
        </p:txBody>
      </p:sp>
      <p:cxnSp>
        <p:nvCxnSpPr>
          <p:cNvPr id="8" name="Straight Connector 7">
            <a:extLst>
              <a:ext uri="{FF2B5EF4-FFF2-40B4-BE49-F238E27FC236}">
                <a16:creationId xmlns:a16="http://schemas.microsoft.com/office/drawing/2014/main" id="{3FB7E8F4-3FB3-45AB-A381-9093CA95AAEE}"/>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022551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057AE-3B3B-4261-B912-BF9EB9A58C3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2A2D237-A706-4712-90CA-B04517CBBE0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DE39CA1-2B6D-427E-9688-9093D5865CB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3D53357-616B-47F4-944B-F979FE96635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D7EA593-3036-4FB5-94B4-D9431DF0487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86B3EF2-2C04-480F-A570-14E520DD00DE}"/>
              </a:ext>
            </a:extLst>
          </p:cNvPr>
          <p:cNvSpPr>
            <a:spLocks noGrp="1"/>
          </p:cNvSpPr>
          <p:nvPr>
            <p:ph type="dt" sz="half" idx="10"/>
          </p:nvPr>
        </p:nvSpPr>
        <p:spPr/>
        <p:txBody>
          <a:bodyPr/>
          <a:lstStyle/>
          <a:p>
            <a:fld id="{6A4B53A7-3209-46A6-9454-F38EAC8F11E7}" type="datetimeFigureOut">
              <a:rPr lang="en-US" smtClean="0"/>
              <a:t>12/9/2021</a:t>
            </a:fld>
            <a:endParaRPr lang="en-US"/>
          </a:p>
        </p:txBody>
      </p:sp>
      <p:sp>
        <p:nvSpPr>
          <p:cNvPr id="8" name="Footer Placeholder 7">
            <a:extLst>
              <a:ext uri="{FF2B5EF4-FFF2-40B4-BE49-F238E27FC236}">
                <a16:creationId xmlns:a16="http://schemas.microsoft.com/office/drawing/2014/main" id="{1CF5783E-3073-4F4D-8B9C-C5B18DDA5A3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1A75FE3-6719-4790-AA00-251BC2A6E5AF}"/>
              </a:ext>
            </a:extLst>
          </p:cNvPr>
          <p:cNvSpPr>
            <a:spLocks noGrp="1"/>
          </p:cNvSpPr>
          <p:nvPr>
            <p:ph type="sldNum" sz="quarter" idx="12"/>
          </p:nvPr>
        </p:nvSpPr>
        <p:spPr/>
        <p:txBody>
          <a:bodyPr/>
          <a:lstStyle/>
          <a:p>
            <a:fld id="{27CE633F-9882-4A5C-83A2-1109D0C73261}" type="slidenum">
              <a:rPr lang="en-US" smtClean="0"/>
              <a:t>‹#›</a:t>
            </a:fld>
            <a:endParaRPr lang="en-US"/>
          </a:p>
        </p:txBody>
      </p:sp>
      <p:cxnSp>
        <p:nvCxnSpPr>
          <p:cNvPr id="10" name="Straight Connector 9">
            <a:extLst>
              <a:ext uri="{FF2B5EF4-FFF2-40B4-BE49-F238E27FC236}">
                <a16:creationId xmlns:a16="http://schemas.microsoft.com/office/drawing/2014/main" id="{160F34ED-DA60-4CC2-B735-B0EC5D9FEA35}"/>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6122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9F227-D21C-48B3-828A-6BFA9585E82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DF1DFFF-E5C5-43DF-B71C-7270DB97372C}"/>
              </a:ext>
            </a:extLst>
          </p:cNvPr>
          <p:cNvSpPr>
            <a:spLocks noGrp="1"/>
          </p:cNvSpPr>
          <p:nvPr>
            <p:ph type="dt" sz="half" idx="10"/>
          </p:nvPr>
        </p:nvSpPr>
        <p:spPr/>
        <p:txBody>
          <a:bodyPr/>
          <a:lstStyle/>
          <a:p>
            <a:fld id="{6A4B53A7-3209-46A6-9454-F38EAC8F11E7}" type="datetimeFigureOut">
              <a:rPr lang="en-US" smtClean="0"/>
              <a:t>12/9/2021</a:t>
            </a:fld>
            <a:endParaRPr lang="en-US"/>
          </a:p>
        </p:txBody>
      </p:sp>
      <p:sp>
        <p:nvSpPr>
          <p:cNvPr id="4" name="Footer Placeholder 3">
            <a:extLst>
              <a:ext uri="{FF2B5EF4-FFF2-40B4-BE49-F238E27FC236}">
                <a16:creationId xmlns:a16="http://schemas.microsoft.com/office/drawing/2014/main" id="{7EBC03C0-6EB7-4633-967C-12C35768BB5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0FF4306-91CD-4B7B-8A53-34BE8F997581}"/>
              </a:ext>
            </a:extLst>
          </p:cNvPr>
          <p:cNvSpPr>
            <a:spLocks noGrp="1"/>
          </p:cNvSpPr>
          <p:nvPr>
            <p:ph type="sldNum" sz="quarter" idx="12"/>
          </p:nvPr>
        </p:nvSpPr>
        <p:spPr/>
        <p:txBody>
          <a:bodyPr/>
          <a:lstStyle/>
          <a:p>
            <a:fld id="{27CE633F-9882-4A5C-83A2-1109D0C73261}" type="slidenum">
              <a:rPr lang="en-US" smtClean="0"/>
              <a:t>‹#›</a:t>
            </a:fld>
            <a:endParaRPr lang="en-US"/>
          </a:p>
        </p:txBody>
      </p:sp>
      <p:cxnSp>
        <p:nvCxnSpPr>
          <p:cNvPr id="6" name="Straight Connector 5">
            <a:extLst>
              <a:ext uri="{FF2B5EF4-FFF2-40B4-BE49-F238E27FC236}">
                <a16:creationId xmlns:a16="http://schemas.microsoft.com/office/drawing/2014/main" id="{57596AF9-469C-436D-B7D2-77952EF1825E}"/>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92175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DFF36D6-399B-43E3-84DD-9FC5119ECCE9}"/>
              </a:ext>
            </a:extLst>
          </p:cNvPr>
          <p:cNvSpPr>
            <a:spLocks noGrp="1"/>
          </p:cNvSpPr>
          <p:nvPr>
            <p:ph type="dt" sz="half" idx="10"/>
          </p:nvPr>
        </p:nvSpPr>
        <p:spPr/>
        <p:txBody>
          <a:bodyPr/>
          <a:lstStyle/>
          <a:p>
            <a:fld id="{6A4B53A7-3209-46A6-9454-F38EAC8F11E7}" type="datetimeFigureOut">
              <a:rPr lang="en-US" smtClean="0"/>
              <a:t>12/9/2021</a:t>
            </a:fld>
            <a:endParaRPr lang="en-US"/>
          </a:p>
        </p:txBody>
      </p:sp>
      <p:sp>
        <p:nvSpPr>
          <p:cNvPr id="3" name="Footer Placeholder 2">
            <a:extLst>
              <a:ext uri="{FF2B5EF4-FFF2-40B4-BE49-F238E27FC236}">
                <a16:creationId xmlns:a16="http://schemas.microsoft.com/office/drawing/2014/main" id="{50234AB7-3B85-4028-A500-5A1BDBF45C5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C1F40F0-9909-442F-BBA4-409D061ED027}"/>
              </a:ext>
            </a:extLst>
          </p:cNvPr>
          <p:cNvSpPr>
            <a:spLocks noGrp="1"/>
          </p:cNvSpPr>
          <p:nvPr>
            <p:ph type="sldNum" sz="quarter" idx="12"/>
          </p:nvPr>
        </p:nvSpPr>
        <p:spPr/>
        <p:txBody>
          <a:bodyPr/>
          <a:lstStyle/>
          <a:p>
            <a:fld id="{27CE633F-9882-4A5C-83A2-1109D0C73261}" type="slidenum">
              <a:rPr lang="en-US" smtClean="0"/>
              <a:t>‹#›</a:t>
            </a:fld>
            <a:endParaRPr lang="en-US"/>
          </a:p>
        </p:txBody>
      </p:sp>
      <p:cxnSp>
        <p:nvCxnSpPr>
          <p:cNvPr id="5" name="Straight Connector 4">
            <a:extLst>
              <a:ext uri="{FF2B5EF4-FFF2-40B4-BE49-F238E27FC236}">
                <a16:creationId xmlns:a16="http://schemas.microsoft.com/office/drawing/2014/main" id="{353C1207-D1C8-49E3-8837-E2B89D366FAE}"/>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333003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40F214-646F-4D81-AD12-65628EC987D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EF71768-C3FA-49EF-99EF-06E6C3B2846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2DA6F24-ED6C-4D12-A9D6-EE37FBD6869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8E6AACE-FAFB-4934-8E3C-AB5B216353D8}"/>
              </a:ext>
            </a:extLst>
          </p:cNvPr>
          <p:cNvSpPr>
            <a:spLocks noGrp="1"/>
          </p:cNvSpPr>
          <p:nvPr>
            <p:ph type="dt" sz="half" idx="10"/>
          </p:nvPr>
        </p:nvSpPr>
        <p:spPr/>
        <p:txBody>
          <a:bodyPr/>
          <a:lstStyle/>
          <a:p>
            <a:fld id="{6A4B53A7-3209-46A6-9454-F38EAC8F11E7}" type="datetimeFigureOut">
              <a:rPr lang="en-US" smtClean="0"/>
              <a:t>12/9/2021</a:t>
            </a:fld>
            <a:endParaRPr lang="en-US"/>
          </a:p>
        </p:txBody>
      </p:sp>
      <p:sp>
        <p:nvSpPr>
          <p:cNvPr id="6" name="Footer Placeholder 5">
            <a:extLst>
              <a:ext uri="{FF2B5EF4-FFF2-40B4-BE49-F238E27FC236}">
                <a16:creationId xmlns:a16="http://schemas.microsoft.com/office/drawing/2014/main" id="{181533EA-D0F8-4C79-8721-F190DE2D2DC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059BAC9-F101-4394-BBA4-3D21A3497126}"/>
              </a:ext>
            </a:extLst>
          </p:cNvPr>
          <p:cNvSpPr>
            <a:spLocks noGrp="1"/>
          </p:cNvSpPr>
          <p:nvPr>
            <p:ph type="sldNum" sz="quarter" idx="12"/>
          </p:nvPr>
        </p:nvSpPr>
        <p:spPr/>
        <p:txBody>
          <a:bodyPr/>
          <a:lstStyle/>
          <a:p>
            <a:fld id="{27CE633F-9882-4A5C-83A2-1109D0C73261}" type="slidenum">
              <a:rPr lang="en-US" smtClean="0"/>
              <a:t>‹#›</a:t>
            </a:fld>
            <a:endParaRPr lang="en-US"/>
          </a:p>
        </p:txBody>
      </p:sp>
      <p:cxnSp>
        <p:nvCxnSpPr>
          <p:cNvPr id="8" name="Straight Connector 7">
            <a:extLst>
              <a:ext uri="{FF2B5EF4-FFF2-40B4-BE49-F238E27FC236}">
                <a16:creationId xmlns:a16="http://schemas.microsoft.com/office/drawing/2014/main" id="{0F3A79C9-7EDC-44F6-AC48-5DD98A7695AD}"/>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425046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4CB71F-B6C2-4866-BC97-304F78816E4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55ED73B-8413-478D-80D7-B78B69763B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91BDF226-1B94-4D2D-98B3-7B932FB17DA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00C4E9A-CA29-4CCD-ACFA-B29F80FBA163}"/>
              </a:ext>
            </a:extLst>
          </p:cNvPr>
          <p:cNvSpPr>
            <a:spLocks noGrp="1"/>
          </p:cNvSpPr>
          <p:nvPr>
            <p:ph type="dt" sz="half" idx="10"/>
          </p:nvPr>
        </p:nvSpPr>
        <p:spPr/>
        <p:txBody>
          <a:bodyPr/>
          <a:lstStyle/>
          <a:p>
            <a:fld id="{6A4B53A7-3209-46A6-9454-F38EAC8F11E7}" type="datetimeFigureOut">
              <a:rPr lang="en-US" smtClean="0"/>
              <a:t>12/9/2021</a:t>
            </a:fld>
            <a:endParaRPr lang="en-US"/>
          </a:p>
        </p:txBody>
      </p:sp>
      <p:sp>
        <p:nvSpPr>
          <p:cNvPr id="6" name="Footer Placeholder 5">
            <a:extLst>
              <a:ext uri="{FF2B5EF4-FFF2-40B4-BE49-F238E27FC236}">
                <a16:creationId xmlns:a16="http://schemas.microsoft.com/office/drawing/2014/main" id="{71A5B7BE-3F1B-4FF3-B1D7-6E39B99D07B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42F18F1-E27E-470E-AE13-4755DEE63A32}"/>
              </a:ext>
            </a:extLst>
          </p:cNvPr>
          <p:cNvSpPr>
            <a:spLocks noGrp="1"/>
          </p:cNvSpPr>
          <p:nvPr>
            <p:ph type="sldNum" sz="quarter" idx="12"/>
          </p:nvPr>
        </p:nvSpPr>
        <p:spPr/>
        <p:txBody>
          <a:bodyPr/>
          <a:lstStyle/>
          <a:p>
            <a:fld id="{27CE633F-9882-4A5C-83A2-1109D0C73261}" type="slidenum">
              <a:rPr lang="en-US" smtClean="0"/>
              <a:t>‹#›</a:t>
            </a:fld>
            <a:endParaRPr lang="en-US"/>
          </a:p>
        </p:txBody>
      </p:sp>
      <p:cxnSp>
        <p:nvCxnSpPr>
          <p:cNvPr id="8" name="Straight Connector 7">
            <a:extLst>
              <a:ext uri="{FF2B5EF4-FFF2-40B4-BE49-F238E27FC236}">
                <a16:creationId xmlns:a16="http://schemas.microsoft.com/office/drawing/2014/main" id="{00F08750-B7F2-4119-B151-68DE77481335}"/>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428510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6AD429-654B-4F0E-94E9-6FEF8EC67EF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68D60B2-06F5-4567-BE1F-BBA5270537B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216F6F2-8269-4B80-8EE3-81FEE0F9DFA6}"/>
              </a:ext>
            </a:extLst>
          </p:cNvPr>
          <p:cNvSpPr>
            <a:spLocks noGrp="1"/>
          </p:cNvSpPr>
          <p:nvPr>
            <p:ph type="dt" sz="half" idx="10"/>
          </p:nvPr>
        </p:nvSpPr>
        <p:spPr/>
        <p:txBody>
          <a:bodyPr/>
          <a:lstStyle/>
          <a:p>
            <a:fld id="{6A4B53A7-3209-46A6-9454-F38EAC8F11E7}" type="datetimeFigureOut">
              <a:rPr lang="en-US" smtClean="0"/>
              <a:t>12/9/2021</a:t>
            </a:fld>
            <a:endParaRPr lang="en-US"/>
          </a:p>
        </p:txBody>
      </p:sp>
      <p:sp>
        <p:nvSpPr>
          <p:cNvPr id="5" name="Footer Placeholder 4">
            <a:extLst>
              <a:ext uri="{FF2B5EF4-FFF2-40B4-BE49-F238E27FC236}">
                <a16:creationId xmlns:a16="http://schemas.microsoft.com/office/drawing/2014/main" id="{56BC86E4-3EDE-4EB4-B1A3-A1198AADD17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1752B0-ACEC-49EF-8131-FCF35BC5CD35}"/>
              </a:ext>
            </a:extLst>
          </p:cNvPr>
          <p:cNvSpPr>
            <a:spLocks noGrp="1"/>
          </p:cNvSpPr>
          <p:nvPr>
            <p:ph type="sldNum" sz="quarter" idx="12"/>
          </p:nvPr>
        </p:nvSpPr>
        <p:spPr/>
        <p:txBody>
          <a:bodyPr/>
          <a:lstStyle/>
          <a:p>
            <a:fld id="{27CE633F-9882-4A5C-83A2-1109D0C73261}" type="slidenum">
              <a:rPr lang="en-US" smtClean="0"/>
              <a:t>‹#›</a:t>
            </a:fld>
            <a:endParaRPr lang="en-US"/>
          </a:p>
        </p:txBody>
      </p:sp>
      <p:cxnSp>
        <p:nvCxnSpPr>
          <p:cNvPr id="7" name="Straight Connector 6">
            <a:extLst>
              <a:ext uri="{FF2B5EF4-FFF2-40B4-BE49-F238E27FC236}">
                <a16:creationId xmlns:a16="http://schemas.microsoft.com/office/drawing/2014/main" id="{1A0462E3-375D-4E76-8886-69E06985D069}"/>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233534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423B094-F480-477B-901C-7181F88C076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D052089-A920-4E52-98DC-8A5DC7B0ACC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A074FE-F1B4-421F-A66E-FA351C8F99E9}"/>
              </a:ext>
            </a:extLst>
          </p:cNvPr>
          <p:cNvSpPr>
            <a:spLocks noGrp="1"/>
          </p:cNvSpPr>
          <p:nvPr>
            <p:ph type="dt" sz="half" idx="10"/>
          </p:nvPr>
        </p:nvSpPr>
        <p:spPr/>
        <p:txBody>
          <a:bodyPr/>
          <a:lstStyle/>
          <a:p>
            <a:fld id="{6A4B53A7-3209-46A6-9454-F38EAC8F11E7}" type="datetimeFigureOut">
              <a:rPr lang="en-US" smtClean="0"/>
              <a:t>12/9/2021</a:t>
            </a:fld>
            <a:endParaRPr lang="en-US"/>
          </a:p>
        </p:txBody>
      </p:sp>
      <p:sp>
        <p:nvSpPr>
          <p:cNvPr id="5" name="Footer Placeholder 4">
            <a:extLst>
              <a:ext uri="{FF2B5EF4-FFF2-40B4-BE49-F238E27FC236}">
                <a16:creationId xmlns:a16="http://schemas.microsoft.com/office/drawing/2014/main" id="{34D764BA-3AB2-45FD-ABCB-975B3FDDF2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6FB3FEF-8252-49FD-82F2-3E5FABC65F9A}"/>
              </a:ext>
            </a:extLst>
          </p:cNvPr>
          <p:cNvSpPr>
            <a:spLocks noGrp="1"/>
          </p:cNvSpPr>
          <p:nvPr>
            <p:ph type="sldNum" sz="quarter" idx="12"/>
          </p:nvPr>
        </p:nvSpPr>
        <p:spPr/>
        <p:txBody>
          <a:bodyPr/>
          <a:lstStyle/>
          <a:p>
            <a:fld id="{27CE633F-9882-4A5C-83A2-1109D0C73261}" type="slidenum">
              <a:rPr lang="en-US" smtClean="0"/>
              <a:t>‹#›</a:t>
            </a:fld>
            <a:endParaRPr lang="en-US"/>
          </a:p>
        </p:txBody>
      </p:sp>
      <p:cxnSp>
        <p:nvCxnSpPr>
          <p:cNvPr id="7" name="Straight Connector 6">
            <a:extLst>
              <a:ext uri="{FF2B5EF4-FFF2-40B4-BE49-F238E27FC236}">
                <a16:creationId xmlns:a16="http://schemas.microsoft.com/office/drawing/2014/main" id="{0AEB5C65-83BB-4EBD-AD22-EDA8489D0F5D}"/>
              </a:ext>
            </a:extLst>
          </p:cNvPr>
          <p:cNvCxnSpPr>
            <a:cxnSpLocks/>
          </p:cNvCxnSpPr>
          <p:nvPr/>
        </p:nvCxnSpPr>
        <p:spPr>
          <a:xfrm flipV="1">
            <a:off x="8313" y="261865"/>
            <a:ext cx="11353802" cy="1"/>
          </a:xfrm>
          <a:prstGeom prst="line">
            <a:avLst/>
          </a:prstGeom>
          <a:ln w="25400" cap="sq">
            <a:gradFill flip="none" rotWithShape="1">
              <a:gsLst>
                <a:gs pos="0">
                  <a:schemeClr val="accent2"/>
                </a:gs>
                <a:gs pos="100000">
                  <a:schemeClr val="accent4"/>
                </a:gs>
              </a:gsLst>
              <a:lin ang="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209801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FDA4224-F4E4-47A4-ACF7-2317493908A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1679907-DC49-4B86-A34C-C97DBC26A93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5DBC8A0-34FC-4B6E-B42B-A721267D890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1" i="0" cap="all" spc="100" baseline="0">
                <a:solidFill>
                  <a:schemeClr val="tx1">
                    <a:tint val="75000"/>
                  </a:schemeClr>
                </a:solidFill>
              </a:defRPr>
            </a:lvl1pPr>
          </a:lstStyle>
          <a:p>
            <a:fld id="{6A4B53A7-3209-46A6-9454-F38EAC8F11E7}" type="datetimeFigureOut">
              <a:rPr lang="en-US" smtClean="0"/>
              <a:pPr/>
              <a:t>12/9/2021</a:t>
            </a:fld>
            <a:endParaRPr lang="en-US" dirty="0"/>
          </a:p>
        </p:txBody>
      </p:sp>
      <p:sp>
        <p:nvSpPr>
          <p:cNvPr id="5" name="Footer Placeholder 4">
            <a:extLst>
              <a:ext uri="{FF2B5EF4-FFF2-40B4-BE49-F238E27FC236}">
                <a16:creationId xmlns:a16="http://schemas.microsoft.com/office/drawing/2014/main" id="{609AC0B6-4CC4-4E41-8A4D-F62E17F2857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i="0" cap="all" spc="100" baseline="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6C0E9BD-90BD-46AE-8A0D-06796ADB760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1" i="0" cap="all" spc="100" baseline="0">
                <a:solidFill>
                  <a:schemeClr val="tx1">
                    <a:tint val="75000"/>
                  </a:schemeClr>
                </a:solidFill>
              </a:defRPr>
            </a:lvl1pPr>
          </a:lstStyle>
          <a:p>
            <a:fld id="{27CE633F-9882-4A5C-83A2-1109D0C73261}" type="slidenum">
              <a:rPr lang="en-US" smtClean="0"/>
              <a:pPr/>
              <a:t>‹#›</a:t>
            </a:fld>
            <a:endParaRPr lang="en-US"/>
          </a:p>
        </p:txBody>
      </p:sp>
    </p:spTree>
    <p:extLst>
      <p:ext uri="{BB962C8B-B14F-4D97-AF65-F5344CB8AC3E}">
        <p14:creationId xmlns:p14="http://schemas.microsoft.com/office/powerpoint/2010/main" val="166849114"/>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23" r:id="rId7"/>
    <p:sldLayoutId id="2147483719" r:id="rId8"/>
    <p:sldLayoutId id="2147483720" r:id="rId9"/>
    <p:sldLayoutId id="2147483721" r:id="rId10"/>
    <p:sldLayoutId id="214748372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jpeg"/><Relationship Id="rId7"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9" Type="http://schemas.openxmlformats.org/officeDocument/2006/relationships/image" Target="../media/image11.png"/></Relationships>
</file>

<file path=ppt/slides/_rels/slide7.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13.jpeg"/></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3.png"/><Relationship Id="rId7" Type="http://schemas.openxmlformats.org/officeDocument/2006/relationships/image" Target="../media/image26.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2.png"/><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1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2.png"/><Relationship Id="rId4" Type="http://schemas.openxmlformats.org/officeDocument/2006/relationships/image" Target="../media/image33.png"/></Relationships>
</file>

<file path=ppt/slides/_rels/slide1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1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FA9B6C6-A247-48A8-9A1C-1E36FA9456B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480300" cy="6858000"/>
          </a:xfrm>
          <a:prstGeom prst="rect">
            <a:avLst/>
          </a:prstGeom>
          <a:gradFill flip="none" rotWithShape="1">
            <a:gsLst>
              <a:gs pos="100000">
                <a:schemeClr val="accent4"/>
              </a:gs>
              <a:gs pos="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CFD26F9-A132-4A00-BCE5-30F46F0A4C80}"/>
              </a:ext>
            </a:extLst>
          </p:cNvPr>
          <p:cNvSpPr>
            <a:spLocks noGrp="1"/>
          </p:cNvSpPr>
          <p:nvPr>
            <p:ph type="ctrTitle"/>
          </p:nvPr>
        </p:nvSpPr>
        <p:spPr>
          <a:xfrm>
            <a:off x="1500136" y="590062"/>
            <a:ext cx="5141964" cy="2838938"/>
          </a:xfrm>
        </p:spPr>
        <p:txBody>
          <a:bodyPr>
            <a:normAutofit/>
          </a:bodyPr>
          <a:lstStyle/>
          <a:p>
            <a:r>
              <a:rPr lang="en-US" sz="5400" dirty="0">
                <a:solidFill>
                  <a:schemeClr val="bg1"/>
                </a:solidFill>
              </a:rPr>
              <a:t>epidemics on networks</a:t>
            </a:r>
          </a:p>
        </p:txBody>
      </p:sp>
      <p:sp>
        <p:nvSpPr>
          <p:cNvPr id="3" name="Subtitle 2">
            <a:extLst>
              <a:ext uri="{FF2B5EF4-FFF2-40B4-BE49-F238E27FC236}">
                <a16:creationId xmlns:a16="http://schemas.microsoft.com/office/drawing/2014/main" id="{E33FDD2D-5C78-45B2-9CF7-C768DBC3CF0D}"/>
              </a:ext>
            </a:extLst>
          </p:cNvPr>
          <p:cNvSpPr>
            <a:spLocks noGrp="1"/>
          </p:cNvSpPr>
          <p:nvPr>
            <p:ph type="subTitle" idx="1"/>
          </p:nvPr>
        </p:nvSpPr>
        <p:spPr>
          <a:xfrm>
            <a:off x="1500136" y="3505199"/>
            <a:ext cx="5141949" cy="1198120"/>
          </a:xfrm>
        </p:spPr>
        <p:txBody>
          <a:bodyPr>
            <a:normAutofit/>
          </a:bodyPr>
          <a:lstStyle/>
          <a:p>
            <a:pPr algn="l"/>
            <a:r>
              <a:rPr lang="en-US" altLang="zh-CN" sz="2000" dirty="0"/>
              <a:t>Hairong Chen </a:t>
            </a:r>
            <a:r>
              <a:rPr lang="en-US" sz="2000" dirty="0"/>
              <a:t>CSE&amp;ISYE 2022</a:t>
            </a:r>
          </a:p>
          <a:p>
            <a:endParaRPr lang="en-US" sz="2000" dirty="0">
              <a:solidFill>
                <a:schemeClr val="bg1"/>
              </a:solidFill>
            </a:endParaRPr>
          </a:p>
        </p:txBody>
      </p:sp>
      <p:pic>
        <p:nvPicPr>
          <p:cNvPr id="4" name="Picture 3" descr="Multi-colored push pins connected by a black wire">
            <a:extLst>
              <a:ext uri="{FF2B5EF4-FFF2-40B4-BE49-F238E27FC236}">
                <a16:creationId xmlns:a16="http://schemas.microsoft.com/office/drawing/2014/main" id="{120460CF-9CC2-4486-B69E-374F04F1D320}"/>
              </a:ext>
            </a:extLst>
          </p:cNvPr>
          <p:cNvPicPr>
            <a:picLocks noChangeAspect="1"/>
          </p:cNvPicPr>
          <p:nvPr/>
        </p:nvPicPr>
        <p:blipFill rotWithShape="1">
          <a:blip r:embed="rId2"/>
          <a:srcRect l="5974" r="48166" b="-1"/>
          <a:stretch/>
        </p:blipFill>
        <p:spPr>
          <a:xfrm>
            <a:off x="7480300" y="10"/>
            <a:ext cx="4711700" cy="6857990"/>
          </a:xfrm>
          <a:prstGeom prst="rect">
            <a:avLst/>
          </a:prstGeom>
        </p:spPr>
      </p:pic>
      <p:sp>
        <p:nvSpPr>
          <p:cNvPr id="11" name="Graphic 13">
            <a:extLst>
              <a:ext uri="{FF2B5EF4-FFF2-40B4-BE49-F238E27FC236}">
                <a16:creationId xmlns:a16="http://schemas.microsoft.com/office/drawing/2014/main" id="{C5CB530E-515E-412C-9DF1-5F8FFBD6F38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57334" y="1931746"/>
            <a:ext cx="139038" cy="139038"/>
          </a:xfrm>
          <a:custGeom>
            <a:avLst/>
            <a:gdLst>
              <a:gd name="connsiteX0" fmla="*/ 129601 w 139038"/>
              <a:gd name="connsiteY0" fmla="*/ 60082 h 139038"/>
              <a:gd name="connsiteX1" fmla="*/ 78956 w 139038"/>
              <a:gd name="connsiteY1" fmla="*/ 60082 h 139038"/>
              <a:gd name="connsiteX2" fmla="*/ 78956 w 139038"/>
              <a:gd name="connsiteY2" fmla="*/ 9437 h 139038"/>
              <a:gd name="connsiteX3" fmla="*/ 69519 w 139038"/>
              <a:gd name="connsiteY3" fmla="*/ 0 h 139038"/>
              <a:gd name="connsiteX4" fmla="*/ 60082 w 139038"/>
              <a:gd name="connsiteY4" fmla="*/ 9437 h 139038"/>
              <a:gd name="connsiteX5" fmla="*/ 60082 w 139038"/>
              <a:gd name="connsiteY5" fmla="*/ 60082 h 139038"/>
              <a:gd name="connsiteX6" fmla="*/ 9437 w 139038"/>
              <a:gd name="connsiteY6" fmla="*/ 60082 h 139038"/>
              <a:gd name="connsiteX7" fmla="*/ 0 w 139038"/>
              <a:gd name="connsiteY7" fmla="*/ 69519 h 139038"/>
              <a:gd name="connsiteX8" fmla="*/ 9437 w 139038"/>
              <a:gd name="connsiteY8" fmla="*/ 78956 h 139038"/>
              <a:gd name="connsiteX9" fmla="*/ 60082 w 139038"/>
              <a:gd name="connsiteY9" fmla="*/ 78956 h 139038"/>
              <a:gd name="connsiteX10" fmla="*/ 60082 w 139038"/>
              <a:gd name="connsiteY10" fmla="*/ 129601 h 139038"/>
              <a:gd name="connsiteX11" fmla="*/ 69519 w 139038"/>
              <a:gd name="connsiteY11" fmla="*/ 139038 h 139038"/>
              <a:gd name="connsiteX12" fmla="*/ 78956 w 139038"/>
              <a:gd name="connsiteY12" fmla="*/ 129601 h 139038"/>
              <a:gd name="connsiteX13" fmla="*/ 78956 w 139038"/>
              <a:gd name="connsiteY13" fmla="*/ 78956 h 139038"/>
              <a:gd name="connsiteX14" fmla="*/ 129601 w 139038"/>
              <a:gd name="connsiteY14" fmla="*/ 78956 h 139038"/>
              <a:gd name="connsiteX15" fmla="*/ 139038 w 139038"/>
              <a:gd name="connsiteY15" fmla="*/ 69519 h 139038"/>
              <a:gd name="connsiteX16" fmla="*/ 129601 w 139038"/>
              <a:gd name="connsiteY16" fmla="*/ 60082 h 139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8" h="139038">
                <a:moveTo>
                  <a:pt x="129601" y="60082"/>
                </a:moveTo>
                <a:lnTo>
                  <a:pt x="78956" y="60082"/>
                </a:lnTo>
                <a:lnTo>
                  <a:pt x="78956" y="9437"/>
                </a:lnTo>
                <a:cubicBezTo>
                  <a:pt x="78956" y="4225"/>
                  <a:pt x="74731" y="0"/>
                  <a:pt x="69519" y="0"/>
                </a:cubicBezTo>
                <a:cubicBezTo>
                  <a:pt x="64307" y="0"/>
                  <a:pt x="60082" y="4225"/>
                  <a:pt x="60082" y="9437"/>
                </a:cubicBezTo>
                <a:lnTo>
                  <a:pt x="60082" y="60082"/>
                </a:lnTo>
                <a:lnTo>
                  <a:pt x="9437" y="60082"/>
                </a:lnTo>
                <a:cubicBezTo>
                  <a:pt x="4225" y="60082"/>
                  <a:pt x="0" y="64307"/>
                  <a:pt x="0" y="69519"/>
                </a:cubicBezTo>
                <a:cubicBezTo>
                  <a:pt x="0" y="74731"/>
                  <a:pt x="4225" y="78956"/>
                  <a:pt x="9437" y="78956"/>
                </a:cubicBezTo>
                <a:lnTo>
                  <a:pt x="60082" y="78956"/>
                </a:lnTo>
                <a:lnTo>
                  <a:pt x="60082" y="129601"/>
                </a:lnTo>
                <a:cubicBezTo>
                  <a:pt x="60082" y="134813"/>
                  <a:pt x="64307" y="139038"/>
                  <a:pt x="69519" y="139038"/>
                </a:cubicBezTo>
                <a:cubicBezTo>
                  <a:pt x="74731" y="139038"/>
                  <a:pt x="78956" y="134813"/>
                  <a:pt x="78956" y="129601"/>
                </a:cubicBezTo>
                <a:lnTo>
                  <a:pt x="78956" y="78956"/>
                </a:lnTo>
                <a:lnTo>
                  <a:pt x="129601" y="78956"/>
                </a:lnTo>
                <a:cubicBezTo>
                  <a:pt x="134813" y="78956"/>
                  <a:pt x="139038" y="74731"/>
                  <a:pt x="139038" y="69519"/>
                </a:cubicBezTo>
                <a:cubicBezTo>
                  <a:pt x="139038" y="64307"/>
                  <a:pt x="134813" y="60082"/>
                  <a:pt x="129601" y="60082"/>
                </a:cubicBezTo>
                <a:close/>
              </a:path>
            </a:pathLst>
          </a:custGeom>
          <a:solidFill>
            <a:schemeClr val="bg1"/>
          </a:solidFill>
          <a:ln w="603" cap="flat">
            <a:noFill/>
            <a:prstDash val="solid"/>
            <a:miter/>
          </a:ln>
        </p:spPr>
        <p:txBody>
          <a:bodyPr rtlCol="0" anchor="ctr"/>
          <a:lstStyle/>
          <a:p>
            <a:endParaRPr lang="en-US"/>
          </a:p>
        </p:txBody>
      </p:sp>
      <p:sp>
        <p:nvSpPr>
          <p:cNvPr id="13" name="Graphic 12">
            <a:extLst>
              <a:ext uri="{FF2B5EF4-FFF2-40B4-BE49-F238E27FC236}">
                <a16:creationId xmlns:a16="http://schemas.microsoft.com/office/drawing/2014/main" id="{712D4376-A578-4FF1-94FC-245E7A6A489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16112" y="2141584"/>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w="422" cap="flat">
            <a:noFill/>
            <a:prstDash val="solid"/>
            <a:miter/>
          </a:ln>
        </p:spPr>
        <p:txBody>
          <a:bodyPr rtlCol="0" anchor="ctr"/>
          <a:lstStyle/>
          <a:p>
            <a:endParaRPr lang="en-US"/>
          </a:p>
        </p:txBody>
      </p:sp>
      <p:sp>
        <p:nvSpPr>
          <p:cNvPr id="15" name="Graphic 15">
            <a:extLst>
              <a:ext uri="{FF2B5EF4-FFF2-40B4-BE49-F238E27FC236}">
                <a16:creationId xmlns:a16="http://schemas.microsoft.com/office/drawing/2014/main" id="{AEA7509D-F04F-40CB-A0B3-EEF16499CC9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41794" y="2385465"/>
            <a:ext cx="127713" cy="127713"/>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solidFill>
            <a:schemeClr val="bg1"/>
          </a:solidFill>
          <a:ln w="610" cap="flat">
            <a:noFill/>
            <a:prstDash val="solid"/>
            <a:miter/>
          </a:ln>
        </p:spPr>
        <p:txBody>
          <a:bodyPr rtlCol="0" anchor="ctr"/>
          <a:lstStyle/>
          <a:p>
            <a:endParaRPr lang="en-US"/>
          </a:p>
        </p:txBody>
      </p:sp>
      <p:cxnSp>
        <p:nvCxnSpPr>
          <p:cNvPr id="17" name="Straight Connector 16">
            <a:extLst>
              <a:ext uri="{FF2B5EF4-FFF2-40B4-BE49-F238E27FC236}">
                <a16:creationId xmlns:a16="http://schemas.microsoft.com/office/drawing/2014/main" id="{56020367-4FD5-4596-8E10-C5F095CD8DBF}"/>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75145" y="3505200"/>
            <a:ext cx="0" cy="3352800"/>
          </a:xfrm>
          <a:prstGeom prst="line">
            <a:avLst/>
          </a:prstGeom>
          <a:ln w="25400" cap="sq">
            <a:solidFill>
              <a:schemeClr val="bg1"/>
            </a:soli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331439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D1B787A8-0D67-4B7E-9B48-86BD906AB6B5}"/>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5890" y="1114050"/>
            <a:ext cx="0" cy="5735637"/>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9A3F5928-D955-456A-97B5-AA390B8CE9D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100000">
                <a:schemeClr val="accent4"/>
              </a:gs>
              <a:gs pos="0">
                <a:schemeClr val="accent2"/>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56020367-4FD5-4596-8E10-C5F095CD8DBF}"/>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878" y="806470"/>
            <a:ext cx="8453437" cy="0"/>
          </a:xfrm>
          <a:prstGeom prst="line">
            <a:avLst/>
          </a:prstGeom>
          <a:ln w="25400" cap="sq">
            <a:solidFill>
              <a:schemeClr val="bg1"/>
            </a:solidFill>
            <a:bevel/>
          </a:ln>
        </p:spPr>
        <p:style>
          <a:lnRef idx="1">
            <a:schemeClr val="accent1"/>
          </a:lnRef>
          <a:fillRef idx="0">
            <a:schemeClr val="accent1"/>
          </a:fillRef>
          <a:effectRef idx="0">
            <a:schemeClr val="accent1"/>
          </a:effectRef>
          <a:fontRef idx="minor">
            <a:schemeClr val="tx1"/>
          </a:fontRef>
        </p:style>
      </p:cxnSp>
      <p:sp>
        <p:nvSpPr>
          <p:cNvPr id="14" name="Graphic 13">
            <a:extLst>
              <a:ext uri="{FF2B5EF4-FFF2-40B4-BE49-F238E27FC236}">
                <a16:creationId xmlns:a16="http://schemas.microsoft.com/office/drawing/2014/main" id="{C5CB530E-515E-412C-9DF1-5F8FFBD6F38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4954" y="2875093"/>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bg1"/>
          </a:solidFill>
          <a:ln w="603" cap="flat">
            <a:noFill/>
            <a:prstDash val="solid"/>
            <a:miter/>
          </a:ln>
        </p:spPr>
        <p:txBody>
          <a:bodyPr rtlCol="0" anchor="ctr"/>
          <a:lstStyle/>
          <a:p>
            <a:endParaRPr lang="en-US"/>
          </a:p>
        </p:txBody>
      </p:sp>
      <p:sp>
        <p:nvSpPr>
          <p:cNvPr id="16" name="Graphic 12">
            <a:extLst>
              <a:ext uri="{FF2B5EF4-FFF2-40B4-BE49-F238E27FC236}">
                <a16:creationId xmlns:a16="http://schemas.microsoft.com/office/drawing/2014/main" id="{712D4376-A578-4FF1-94FC-245E7A6A489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03734" y="3104388"/>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w="422" cap="flat">
            <a:noFill/>
            <a:prstDash val="solid"/>
            <a:miter/>
          </a:ln>
        </p:spPr>
        <p:txBody>
          <a:bodyPr rtlCol="0" anchor="ctr"/>
          <a:lstStyle/>
          <a:p>
            <a:endParaRPr lang="en-US"/>
          </a:p>
        </p:txBody>
      </p:sp>
      <p:sp>
        <p:nvSpPr>
          <p:cNvPr id="18" name="Graphic 15">
            <a:extLst>
              <a:ext uri="{FF2B5EF4-FFF2-40B4-BE49-F238E27FC236}">
                <a16:creationId xmlns:a16="http://schemas.microsoft.com/office/drawing/2014/main" id="{AEA7509D-F04F-40CB-A0B3-EEF16499CC9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414" y="3619532"/>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bg1"/>
          </a:solidFill>
          <a:ln w="610" cap="flat">
            <a:noFill/>
            <a:prstDash val="solid"/>
            <a:miter/>
          </a:ln>
        </p:spPr>
        <p:txBody>
          <a:bodyPr rtlCol="0" anchor="ctr"/>
          <a:lstStyle/>
          <a:p>
            <a:endParaRPr lang="en-US"/>
          </a:p>
        </p:txBody>
      </p:sp>
      <p:sp>
        <p:nvSpPr>
          <p:cNvPr id="11" name="TextBox 10">
            <a:extLst>
              <a:ext uri="{FF2B5EF4-FFF2-40B4-BE49-F238E27FC236}">
                <a16:creationId xmlns:a16="http://schemas.microsoft.com/office/drawing/2014/main" id="{40B5BD84-AF41-4662-90EE-BBE87D047D88}"/>
              </a:ext>
            </a:extLst>
          </p:cNvPr>
          <p:cNvSpPr txBox="1"/>
          <p:nvPr/>
        </p:nvSpPr>
        <p:spPr>
          <a:xfrm>
            <a:off x="851291" y="175430"/>
            <a:ext cx="8390949" cy="646331"/>
          </a:xfrm>
          <a:prstGeom prst="rect">
            <a:avLst/>
          </a:prstGeom>
          <a:noFill/>
        </p:spPr>
        <p:txBody>
          <a:bodyPr wrap="square" rtlCol="0">
            <a:spAutoFit/>
          </a:bodyPr>
          <a:lstStyle/>
          <a:p>
            <a:r>
              <a:rPr lang="en-US" altLang="zh-CN" sz="3600" dirty="0">
                <a:solidFill>
                  <a:schemeClr val="bg1"/>
                </a:solidFill>
              </a:rPr>
              <a:t>Introduction</a:t>
            </a:r>
            <a:endParaRPr lang="en-US" sz="2400" dirty="0">
              <a:solidFill>
                <a:schemeClr val="bg1"/>
              </a:solidFill>
            </a:endParaRPr>
          </a:p>
        </p:txBody>
      </p:sp>
      <p:sp>
        <p:nvSpPr>
          <p:cNvPr id="13" name="TextBox 12">
            <a:extLst>
              <a:ext uri="{FF2B5EF4-FFF2-40B4-BE49-F238E27FC236}">
                <a16:creationId xmlns:a16="http://schemas.microsoft.com/office/drawing/2014/main" id="{38C494CE-FC6E-4E7C-AAB3-32EA272B2B32}"/>
              </a:ext>
            </a:extLst>
          </p:cNvPr>
          <p:cNvSpPr txBox="1"/>
          <p:nvPr/>
        </p:nvSpPr>
        <p:spPr>
          <a:xfrm>
            <a:off x="5781755" y="997191"/>
            <a:ext cx="5326237" cy="3908762"/>
          </a:xfrm>
          <a:prstGeom prst="rect">
            <a:avLst/>
          </a:prstGeom>
          <a:noFill/>
        </p:spPr>
        <p:txBody>
          <a:bodyPr wrap="square" rtlCol="0">
            <a:spAutoFit/>
          </a:bodyPr>
          <a:lstStyle/>
          <a:p>
            <a:endParaRPr lang="en-US" sz="2000" dirty="0"/>
          </a:p>
          <a:p>
            <a:endParaRPr lang="en-US" sz="1600" dirty="0"/>
          </a:p>
          <a:p>
            <a:r>
              <a:rPr lang="en-US" sz="1600" dirty="0"/>
              <a:t>A network theorist will recognize super-spreaders as hubs, nodes with an exceptional number of links in the contact network on which a disease spreads. As hubs appear in many networks, super-spreaders have been documented in many infectious diseases, from smallpox to AIDS. In this chapter we introduce a network-based approach to epidemic phenomena that allows us to understand and predict the true impact of these hubs. The resulting framework, that we call </a:t>
            </a:r>
            <a:r>
              <a:rPr lang="en-US" sz="1600" i="1" dirty="0"/>
              <a:t>network epidemics</a:t>
            </a:r>
            <a:r>
              <a:rPr lang="en-US" sz="1600" dirty="0"/>
              <a:t>, offers an analytical and numerical platform to quantify and forecast the spread of infectious diseases.</a:t>
            </a:r>
          </a:p>
          <a:p>
            <a:pPr>
              <a:spcAft>
                <a:spcPts val="600"/>
              </a:spcAft>
            </a:pPr>
            <a:endParaRPr lang="en-US" sz="2000" dirty="0"/>
          </a:p>
        </p:txBody>
      </p:sp>
      <p:pic>
        <p:nvPicPr>
          <p:cNvPr id="15" name="Picture 2" descr="Super-spreaders.">
            <a:extLst>
              <a:ext uri="{FF2B5EF4-FFF2-40B4-BE49-F238E27FC236}">
                <a16:creationId xmlns:a16="http://schemas.microsoft.com/office/drawing/2014/main" id="{2F304B13-A387-402F-B703-A45BD99782D8}"/>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67183" y="1027834"/>
            <a:ext cx="5221625" cy="4229516"/>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a:extLst>
              <a:ext uri="{FF2B5EF4-FFF2-40B4-BE49-F238E27FC236}">
                <a16:creationId xmlns:a16="http://schemas.microsoft.com/office/drawing/2014/main" id="{16FCC425-6F29-4FCC-B7AA-99C6C5E4A141}"/>
              </a:ext>
            </a:extLst>
          </p:cNvPr>
          <p:cNvSpPr txBox="1"/>
          <p:nvPr/>
        </p:nvSpPr>
        <p:spPr>
          <a:xfrm>
            <a:off x="264707" y="5478714"/>
            <a:ext cx="11694505" cy="840230"/>
          </a:xfrm>
          <a:prstGeom prst="rect">
            <a:avLst/>
          </a:prstGeom>
          <a:noFill/>
        </p:spPr>
        <p:txBody>
          <a:bodyPr wrap="square">
            <a:spAutoFit/>
          </a:bodyPr>
          <a:lstStyle/>
          <a:p>
            <a:pPr defTabSz="914400">
              <a:lnSpc>
                <a:spcPct val="90000"/>
              </a:lnSpc>
              <a:spcAft>
                <a:spcPts val="600"/>
              </a:spcAft>
            </a:pPr>
            <a:r>
              <a:rPr lang="en-US" b="0" i="0" dirty="0">
                <a:effectLst/>
              </a:rPr>
              <a:t>One-hundred-forty-four of the 206 SARS patients diagnosed in Singapore were traced to a chain of five individuals that included four </a:t>
            </a:r>
            <a:r>
              <a:rPr lang="en-US" b="0" i="1" dirty="0">
                <a:effectLst/>
              </a:rPr>
              <a:t>super-spreaders</a:t>
            </a:r>
            <a:r>
              <a:rPr lang="en-US" b="0" i="0" dirty="0">
                <a:effectLst/>
              </a:rPr>
              <a:t>. The most important of these was </a:t>
            </a:r>
            <a:r>
              <a:rPr lang="en-US" b="0" i="1" dirty="0">
                <a:effectLst/>
              </a:rPr>
              <a:t>Patient Zero</a:t>
            </a:r>
            <a:r>
              <a:rPr lang="en-US" b="0" i="0" dirty="0">
                <a:effectLst/>
              </a:rPr>
              <a:t>, the physician from Guangdong Province in China, who brought the disease to the Metropole Hotel.</a:t>
            </a:r>
            <a:endParaRPr lang="en-US" dirty="0"/>
          </a:p>
        </p:txBody>
      </p:sp>
    </p:spTree>
    <p:extLst>
      <p:ext uri="{BB962C8B-B14F-4D97-AF65-F5344CB8AC3E}">
        <p14:creationId xmlns:p14="http://schemas.microsoft.com/office/powerpoint/2010/main" val="2520862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7" name="Straight Connector 16">
            <a:extLst>
              <a:ext uri="{FF2B5EF4-FFF2-40B4-BE49-F238E27FC236}">
                <a16:creationId xmlns:a16="http://schemas.microsoft.com/office/drawing/2014/main" id="{D1B787A8-0D67-4B7E-9B48-86BD906AB6B5}"/>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5890" y="1114050"/>
            <a:ext cx="0" cy="5735637"/>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useBgFill="1">
        <p:nvSpPr>
          <p:cNvPr id="19" name="Rectangle 18">
            <a:extLst>
              <a:ext uri="{FF2B5EF4-FFF2-40B4-BE49-F238E27FC236}">
                <a16:creationId xmlns:a16="http://schemas.microsoft.com/office/drawing/2014/main" id="{C17278C5-34E8-4293-BE47-73B18483AF7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a:extLst>
              <a:ext uri="{FF2B5EF4-FFF2-40B4-BE49-F238E27FC236}">
                <a16:creationId xmlns:a16="http://schemas.microsoft.com/office/drawing/2014/main" id="{9A3F5928-D955-456A-97B5-AA390B8CE9D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100000">
                <a:schemeClr val="accent4"/>
              </a:gs>
              <a:gs pos="0">
                <a:schemeClr val="accent2"/>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Univers"/>
              <a:ea typeface="+mn-ea"/>
              <a:cs typeface="+mn-cs"/>
            </a:endParaRPr>
          </a:p>
        </p:txBody>
      </p:sp>
      <p:pic>
        <p:nvPicPr>
          <p:cNvPr id="13" name="Picture 12" descr="Metallic spheres connected in mesh">
            <a:extLst>
              <a:ext uri="{FF2B5EF4-FFF2-40B4-BE49-F238E27FC236}">
                <a16:creationId xmlns:a16="http://schemas.microsoft.com/office/drawing/2014/main" id="{53D28593-12AD-4423-904F-C51DBF0223B8}"/>
              </a:ext>
            </a:extLst>
          </p:cNvPr>
          <p:cNvPicPr>
            <a:picLocks noChangeAspect="1"/>
          </p:cNvPicPr>
          <p:nvPr/>
        </p:nvPicPr>
        <p:blipFill rotWithShape="1">
          <a:blip r:embed="rId3">
            <a:duotone>
              <a:schemeClr val="accent1">
                <a:shade val="45000"/>
                <a:satMod val="135000"/>
              </a:schemeClr>
              <a:prstClr val="white"/>
            </a:duotone>
            <a:alphaModFix amt="35000"/>
          </a:blip>
          <a:srcRect t="15730"/>
          <a:stretch/>
        </p:blipFill>
        <p:spPr>
          <a:xfrm>
            <a:off x="20" y="-8877"/>
            <a:ext cx="12191980" cy="6858000"/>
          </a:xfrm>
          <a:prstGeom prst="rect">
            <a:avLst/>
          </a:prstGeom>
        </p:spPr>
      </p:pic>
      <p:sp>
        <p:nvSpPr>
          <p:cNvPr id="11" name="TextBox 10">
            <a:extLst>
              <a:ext uri="{FF2B5EF4-FFF2-40B4-BE49-F238E27FC236}">
                <a16:creationId xmlns:a16="http://schemas.microsoft.com/office/drawing/2014/main" id="{92166EDE-6074-4508-8789-81775BDE66F4}"/>
              </a:ext>
            </a:extLst>
          </p:cNvPr>
          <p:cNvSpPr txBox="1"/>
          <p:nvPr/>
        </p:nvSpPr>
        <p:spPr>
          <a:xfrm>
            <a:off x="103165" y="26703"/>
            <a:ext cx="11985670" cy="766084"/>
          </a:xfrm>
          <a:prstGeom prst="rect">
            <a:avLst/>
          </a:prstGeom>
        </p:spPr>
        <p:txBody>
          <a:bodyPr vert="horz" lIns="91440" tIns="45720" rIns="91440" bIns="45720" rtlCol="0" anchor="b">
            <a:normAutofit/>
          </a:bodyPr>
          <a:lstStyle/>
          <a:p>
            <a:pPr defTabSz="914400">
              <a:lnSpc>
                <a:spcPct val="90000"/>
              </a:lnSpc>
              <a:spcBef>
                <a:spcPct val="0"/>
              </a:spcBef>
              <a:spcAft>
                <a:spcPts val="600"/>
              </a:spcAft>
            </a:pPr>
            <a:r>
              <a:rPr lang="en-US" altLang="zh-CN" sz="3600" b="1" i="0" kern="1200" cap="all" baseline="0" dirty="0">
                <a:solidFill>
                  <a:srgbClr val="FFFFFF"/>
                </a:solidFill>
                <a:latin typeface="+mj-lt"/>
                <a:ea typeface="+mj-ea"/>
                <a:cs typeface="+mj-cs"/>
              </a:rPr>
              <a:t>Networks and agents </a:t>
            </a:r>
            <a:endParaRPr lang="en-US" sz="3600" b="1" i="0" kern="1200" cap="all" baseline="0" dirty="0">
              <a:solidFill>
                <a:srgbClr val="FFFFFF"/>
              </a:solidFill>
              <a:latin typeface="+mj-lt"/>
              <a:ea typeface="+mj-ea"/>
              <a:cs typeface="+mj-cs"/>
            </a:endParaRPr>
          </a:p>
        </p:txBody>
      </p:sp>
      <p:cxnSp>
        <p:nvCxnSpPr>
          <p:cNvPr id="23" name="Straight Connector 22">
            <a:extLst>
              <a:ext uri="{FF2B5EF4-FFF2-40B4-BE49-F238E27FC236}">
                <a16:creationId xmlns:a16="http://schemas.microsoft.com/office/drawing/2014/main" id="{56020367-4FD5-4596-8E10-C5F095CD8DBF}"/>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878" y="806470"/>
            <a:ext cx="8453437" cy="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
        <p:nvSpPr>
          <p:cNvPr id="25" name="Graphic 13">
            <a:extLst>
              <a:ext uri="{FF2B5EF4-FFF2-40B4-BE49-F238E27FC236}">
                <a16:creationId xmlns:a16="http://schemas.microsoft.com/office/drawing/2014/main" id="{C5CB530E-515E-412C-9DF1-5F8FFBD6F38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4954" y="2875093"/>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rgbClr val="FFFFFF"/>
          </a:solidFill>
          <a:ln w="60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nivers"/>
              <a:ea typeface="+mn-ea"/>
              <a:cs typeface="+mn-cs"/>
            </a:endParaRPr>
          </a:p>
        </p:txBody>
      </p:sp>
      <p:sp>
        <p:nvSpPr>
          <p:cNvPr id="27" name="Graphic 12">
            <a:extLst>
              <a:ext uri="{FF2B5EF4-FFF2-40B4-BE49-F238E27FC236}">
                <a16:creationId xmlns:a16="http://schemas.microsoft.com/office/drawing/2014/main" id="{712D4376-A578-4FF1-94FC-245E7A6A489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03734" y="3104388"/>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rgbClr val="FFFFFF"/>
          </a:solidFill>
          <a:ln w="42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nivers"/>
              <a:ea typeface="+mn-ea"/>
              <a:cs typeface="+mn-cs"/>
            </a:endParaRPr>
          </a:p>
        </p:txBody>
      </p:sp>
      <p:sp>
        <p:nvSpPr>
          <p:cNvPr id="29" name="Graphic 15">
            <a:extLst>
              <a:ext uri="{FF2B5EF4-FFF2-40B4-BE49-F238E27FC236}">
                <a16:creationId xmlns:a16="http://schemas.microsoft.com/office/drawing/2014/main" id="{AEA7509D-F04F-40CB-A0B3-EEF16499CC9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414" y="3619532"/>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rgbClr val="FFFFFF"/>
          </a:solidFill>
          <a:ln w="61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nivers"/>
              <a:ea typeface="+mn-ea"/>
              <a:cs typeface="+mn-cs"/>
            </a:endParaRPr>
          </a:p>
        </p:txBody>
      </p:sp>
      <p:sp>
        <p:nvSpPr>
          <p:cNvPr id="31" name="TextBox 30">
            <a:extLst>
              <a:ext uri="{FF2B5EF4-FFF2-40B4-BE49-F238E27FC236}">
                <a16:creationId xmlns:a16="http://schemas.microsoft.com/office/drawing/2014/main" id="{B5289F90-3F01-4462-A567-4AA0B78D6146}"/>
              </a:ext>
            </a:extLst>
          </p:cNvPr>
          <p:cNvSpPr txBox="1"/>
          <p:nvPr/>
        </p:nvSpPr>
        <p:spPr>
          <a:xfrm>
            <a:off x="742756" y="1055623"/>
            <a:ext cx="10904278" cy="5755422"/>
          </a:xfrm>
          <a:prstGeom prst="rect">
            <a:avLst/>
          </a:prstGeom>
          <a:noFill/>
        </p:spPr>
        <p:txBody>
          <a:bodyPr wrap="square">
            <a:spAutoFit/>
          </a:bodyPr>
          <a:lstStyle/>
          <a:p>
            <a:pPr algn="l"/>
            <a:r>
              <a:rPr lang="en-US" sz="1600" b="0" i="0" dirty="0">
                <a:solidFill>
                  <a:srgbClr val="353535"/>
                </a:solidFill>
                <a:effectLst/>
                <a:latin typeface="Merriweather" panose="00000500000000000000" pitchFamily="2" charset="0"/>
              </a:rPr>
              <a:t>Infectious diseases account for 43% of the global burden of disease, as captured by the number of years of lost healthy life. They are called </a:t>
            </a:r>
            <a:r>
              <a:rPr lang="en-US" sz="1600" b="0" i="1" dirty="0">
                <a:solidFill>
                  <a:srgbClr val="353535"/>
                </a:solidFill>
                <a:effectLst/>
                <a:latin typeface="Merriweather" panose="00000500000000000000" pitchFamily="2" charset="0"/>
              </a:rPr>
              <a:t>contagious</a:t>
            </a:r>
            <a:r>
              <a:rPr lang="en-US" sz="1600" b="0" i="0" dirty="0">
                <a:solidFill>
                  <a:srgbClr val="353535"/>
                </a:solidFill>
                <a:effectLst/>
                <a:latin typeface="Merriweather" panose="00000500000000000000" pitchFamily="2" charset="0"/>
              </a:rPr>
              <a:t>, as they are transmitted by contact with an ill person or with their secretions. </a:t>
            </a:r>
          </a:p>
          <a:p>
            <a:pPr algn="l"/>
            <a:endParaRPr lang="en-US" sz="1600" dirty="0">
              <a:solidFill>
                <a:srgbClr val="353535"/>
              </a:solidFill>
              <a:latin typeface="Merriweather" panose="00000500000000000000" pitchFamily="2" charset="0"/>
            </a:endParaRPr>
          </a:p>
          <a:p>
            <a:pPr algn="l"/>
            <a:r>
              <a:rPr lang="en-US" sz="1600" b="0" i="0" dirty="0">
                <a:solidFill>
                  <a:srgbClr val="353535"/>
                </a:solidFill>
                <a:effectLst/>
                <a:latin typeface="Merriweather" panose="00000500000000000000" pitchFamily="2" charset="0"/>
              </a:rPr>
              <a:t>Cures and vaccines are rarely sufficient to stop an infectious disease - it is equally important to understand how the pathogen responsible for the disease spreads in the population, which in turn determines the way we administer the available cures or vaccines.</a:t>
            </a:r>
          </a:p>
          <a:p>
            <a:pPr algn="l"/>
            <a:endParaRPr lang="en-US" sz="1600" b="0" i="0" dirty="0">
              <a:solidFill>
                <a:srgbClr val="353535"/>
              </a:solidFill>
              <a:effectLst/>
              <a:latin typeface="Merriweather" panose="00000500000000000000" pitchFamily="2" charset="0"/>
            </a:endParaRPr>
          </a:p>
          <a:p>
            <a:pPr algn="l"/>
            <a:r>
              <a:rPr lang="en-US" sz="1600" b="0" i="0" dirty="0">
                <a:solidFill>
                  <a:srgbClr val="353535"/>
                </a:solidFill>
                <a:effectLst/>
                <a:latin typeface="Merriweather" panose="00000500000000000000" pitchFamily="2" charset="0"/>
              </a:rPr>
              <a:t>The diversity of phenomena regularly described as spreading processes on networks is staggering:</a:t>
            </a:r>
          </a:p>
          <a:p>
            <a:pPr algn="l"/>
            <a:endParaRPr lang="en-US" sz="1600" b="1" i="0" dirty="0">
              <a:solidFill>
                <a:srgbClr val="353535"/>
              </a:solidFill>
              <a:effectLst/>
              <a:latin typeface="Merriweather" panose="00000500000000000000" pitchFamily="2" charset="0"/>
            </a:endParaRPr>
          </a:p>
          <a:p>
            <a:r>
              <a:rPr lang="en-US" sz="1600" b="1" dirty="0">
                <a:solidFill>
                  <a:srgbClr val="353535"/>
                </a:solidFill>
                <a:latin typeface="Merriweather" panose="00000500000000000000" pitchFamily="2" charset="0"/>
              </a:rPr>
              <a:t>	</a:t>
            </a:r>
            <a:r>
              <a:rPr lang="en-US" sz="1600" b="1" dirty="0"/>
              <a:t>Biological</a:t>
            </a:r>
            <a:br>
              <a:rPr lang="en-US" sz="1600" b="1" dirty="0"/>
            </a:br>
            <a:r>
              <a:rPr lang="en-US" sz="1600" b="1" dirty="0"/>
              <a:t>	</a:t>
            </a:r>
          </a:p>
          <a:p>
            <a:r>
              <a:rPr lang="en-US" sz="1600" b="1" dirty="0"/>
              <a:t>	Digital</a:t>
            </a:r>
          </a:p>
          <a:p>
            <a:r>
              <a:rPr lang="en-US" sz="1600" b="1" dirty="0"/>
              <a:t>	</a:t>
            </a:r>
          </a:p>
          <a:p>
            <a:r>
              <a:rPr lang="en-US" sz="1600" b="1" dirty="0"/>
              <a:t>	Mobile Phone Viruses</a:t>
            </a:r>
            <a:r>
              <a:rPr lang="en-US" sz="1600" dirty="0"/>
              <a:t/>
            </a:r>
            <a:br>
              <a:rPr lang="en-US" sz="1600" dirty="0"/>
            </a:br>
            <a:r>
              <a:rPr lang="en-US" sz="1600" dirty="0"/>
              <a:t>	</a:t>
            </a:r>
          </a:p>
          <a:p>
            <a:r>
              <a:rPr lang="en-US" sz="1600" b="1" dirty="0"/>
              <a:t>	Bluetooth (BT) Viruses</a:t>
            </a:r>
            <a:r>
              <a:rPr lang="en-US" sz="1600" dirty="0"/>
              <a:t/>
            </a:r>
            <a:br>
              <a:rPr lang="en-US" sz="1600" dirty="0"/>
            </a:br>
            <a:r>
              <a:rPr lang="en-US" sz="1600" dirty="0"/>
              <a:t>	</a:t>
            </a:r>
          </a:p>
          <a:p>
            <a:r>
              <a:rPr lang="en-US" sz="1600" b="1" dirty="0"/>
              <a:t>	Multimedia Messaging Services (MMS)</a:t>
            </a:r>
            <a:r>
              <a:rPr lang="en-US" sz="1600" dirty="0"/>
              <a:t/>
            </a:r>
            <a:br>
              <a:rPr lang="en-US" sz="1600" dirty="0"/>
            </a:br>
            <a:r>
              <a:rPr lang="en-US" sz="1600" dirty="0"/>
              <a:t>	</a:t>
            </a:r>
          </a:p>
          <a:p>
            <a:r>
              <a:rPr lang="en-US" sz="1600" b="1" dirty="0"/>
              <a:t>	Social</a:t>
            </a:r>
            <a:r>
              <a:rPr lang="en-US" sz="1600" dirty="0"/>
              <a:t/>
            </a:r>
            <a:br>
              <a:rPr lang="en-US" sz="1600" dirty="0"/>
            </a:br>
            <a:r>
              <a:rPr lang="en-US" sz="1600" b="0" i="0" dirty="0">
                <a:solidFill>
                  <a:srgbClr val="353535"/>
                </a:solidFill>
                <a:effectLst/>
                <a:latin typeface="Merriweather" panose="00000500000000000000" pitchFamily="2" charset="0"/>
              </a:rPr>
              <a:t/>
            </a:r>
            <a:br>
              <a:rPr lang="en-US" sz="1600" b="0" i="0" dirty="0">
                <a:solidFill>
                  <a:srgbClr val="353535"/>
                </a:solidFill>
                <a:effectLst/>
                <a:latin typeface="Merriweather" panose="00000500000000000000" pitchFamily="2" charset="0"/>
              </a:rPr>
            </a:br>
            <a:endParaRPr lang="en-US" sz="1600" b="0" i="0" dirty="0">
              <a:solidFill>
                <a:srgbClr val="353535"/>
              </a:solidFill>
              <a:effectLst/>
              <a:latin typeface="Merriweather" panose="00000500000000000000" pitchFamily="2" charset="0"/>
            </a:endParaRPr>
          </a:p>
        </p:txBody>
      </p:sp>
    </p:spTree>
    <p:extLst>
      <p:ext uri="{BB962C8B-B14F-4D97-AF65-F5344CB8AC3E}">
        <p14:creationId xmlns:p14="http://schemas.microsoft.com/office/powerpoint/2010/main" val="39691302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EE0A6B3-EB7E-45AA-ADB6-138489E0CD7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a:extLst>
              <a:ext uri="{FF2B5EF4-FFF2-40B4-BE49-F238E27FC236}">
                <a16:creationId xmlns:a16="http://schemas.microsoft.com/office/drawing/2014/main" id="{0C0EA1AB-DC8C-4976-9474-9313A673D4E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8000"/>
          </a:xfrm>
          <a:prstGeom prst="rect">
            <a:avLst/>
          </a:prstGeom>
          <a:gradFill flip="none" rotWithShape="1">
            <a:gsLst>
              <a:gs pos="100000">
                <a:schemeClr val="accent4"/>
              </a:gs>
              <a:gs pos="0">
                <a:schemeClr val="accent2"/>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Univers"/>
              <a:ea typeface="+mn-ea"/>
              <a:cs typeface="+mn-cs"/>
            </a:endParaRPr>
          </a:p>
        </p:txBody>
      </p:sp>
      <p:pic>
        <p:nvPicPr>
          <p:cNvPr id="5" name="Picture 4" descr="CPU with binary numbers and blueprint">
            <a:extLst>
              <a:ext uri="{FF2B5EF4-FFF2-40B4-BE49-F238E27FC236}">
                <a16:creationId xmlns:a16="http://schemas.microsoft.com/office/drawing/2014/main" id="{929278D3-B49A-4162-9F1B-A4937CFFCBDC}"/>
              </a:ext>
            </a:extLst>
          </p:cNvPr>
          <p:cNvPicPr>
            <a:picLocks noChangeAspect="1"/>
          </p:cNvPicPr>
          <p:nvPr/>
        </p:nvPicPr>
        <p:blipFill rotWithShape="1">
          <a:blip r:embed="rId3">
            <a:duotone>
              <a:schemeClr val="accent1">
                <a:shade val="45000"/>
                <a:satMod val="135000"/>
              </a:schemeClr>
              <a:prstClr val="white"/>
            </a:duotone>
            <a:alphaModFix amt="35000"/>
          </a:blip>
          <a:srcRect/>
          <a:stretch/>
        </p:blipFill>
        <p:spPr>
          <a:xfrm>
            <a:off x="20" y="-8877"/>
            <a:ext cx="12191980" cy="6858000"/>
          </a:xfrm>
          <a:prstGeom prst="rect">
            <a:avLst/>
          </a:prstGeom>
        </p:spPr>
      </p:pic>
      <p:sp>
        <p:nvSpPr>
          <p:cNvPr id="2" name="Title 1">
            <a:extLst>
              <a:ext uri="{FF2B5EF4-FFF2-40B4-BE49-F238E27FC236}">
                <a16:creationId xmlns:a16="http://schemas.microsoft.com/office/drawing/2014/main" id="{A30D6220-5757-4C05-ACC3-34413F2637F9}"/>
              </a:ext>
            </a:extLst>
          </p:cNvPr>
          <p:cNvSpPr>
            <a:spLocks noGrp="1"/>
          </p:cNvSpPr>
          <p:nvPr>
            <p:ph type="title"/>
          </p:nvPr>
        </p:nvSpPr>
        <p:spPr>
          <a:xfrm>
            <a:off x="934644" y="213375"/>
            <a:ext cx="8701519" cy="1024584"/>
          </a:xfrm>
        </p:spPr>
        <p:txBody>
          <a:bodyPr anchor="b">
            <a:normAutofit/>
          </a:bodyPr>
          <a:lstStyle/>
          <a:p>
            <a:r>
              <a:rPr lang="en-US" b="1" i="0" dirty="0">
                <a:solidFill>
                  <a:srgbClr val="FFFFFF"/>
                </a:solidFill>
                <a:effectLst/>
                <a:latin typeface="Merriweather" panose="00000500000000000000" pitchFamily="2" charset="0"/>
              </a:rPr>
              <a:t>Networks and Agents</a:t>
            </a:r>
            <a:endParaRPr lang="en-US" dirty="0">
              <a:solidFill>
                <a:srgbClr val="FFFFFF"/>
              </a:solidFill>
            </a:endParaRPr>
          </a:p>
        </p:txBody>
      </p:sp>
      <p:sp>
        <p:nvSpPr>
          <p:cNvPr id="13"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13369" y="554152"/>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rgbClr val="FFFFFF"/>
          </a:solidFill>
          <a:ln w="77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nivers"/>
              <a:ea typeface="+mn-ea"/>
              <a:cs typeface="+mn-cs"/>
            </a:endParaRPr>
          </a:p>
        </p:txBody>
      </p:sp>
      <p:sp>
        <p:nvSpPr>
          <p:cNvPr id="15"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55951" y="837005"/>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rgbClr val="FFFFFF"/>
          </a:solidFill>
          <a:ln w="51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nivers"/>
              <a:ea typeface="+mn-ea"/>
              <a:cs typeface="+mn-cs"/>
            </a:endParaRPr>
          </a:p>
        </p:txBody>
      </p:sp>
      <p:sp>
        <p:nvSpPr>
          <p:cNvPr id="17"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94200" y="1472473"/>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rgbClr val="FFFFFF"/>
          </a:solidFill>
          <a:ln w="75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nivers"/>
              <a:ea typeface="+mn-ea"/>
              <a:cs typeface="+mn-cs"/>
            </a:endParaRPr>
          </a:p>
        </p:txBody>
      </p:sp>
      <p:cxnSp>
        <p:nvCxnSpPr>
          <p:cNvPr id="19" name="Straight Connector">
            <a:extLst>
              <a:ext uri="{FF2B5EF4-FFF2-40B4-BE49-F238E27FC236}">
                <a16:creationId xmlns:a16="http://schemas.microsoft.com/office/drawing/2014/main" id="{C49DA8F6-BCC1-4447-B54C-57856834B94B}"/>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23622" y="3610394"/>
            <a:ext cx="0" cy="3238728"/>
          </a:xfrm>
          <a:prstGeom prst="line">
            <a:avLst/>
          </a:prstGeom>
          <a:ln w="25400" cap="sq">
            <a:solidFill>
              <a:schemeClr val="bg1"/>
            </a:solidFill>
            <a:beve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987003BE-C600-4419-81F5-A245FA6A2CA8}"/>
              </a:ext>
            </a:extLst>
          </p:cNvPr>
          <p:cNvSpPr>
            <a:spLocks noGrp="1"/>
          </p:cNvSpPr>
          <p:nvPr>
            <p:ph idx="1"/>
          </p:nvPr>
        </p:nvSpPr>
        <p:spPr>
          <a:xfrm>
            <a:off x="794968" y="1733037"/>
            <a:ext cx="5369335" cy="2547301"/>
          </a:xfrm>
        </p:spPr>
        <p:txBody>
          <a:bodyPr anchor="t">
            <a:normAutofit/>
          </a:bodyPr>
          <a:lstStyle/>
          <a:p>
            <a:pPr marL="0" indent="0">
              <a:buNone/>
            </a:pPr>
            <a:r>
              <a:rPr lang="en-US" sz="2400" dirty="0">
                <a:ln w="0"/>
                <a:effectLst>
                  <a:outerShdw blurRad="38100" dist="19050" dir="2700000" algn="tl" rotWithShape="0">
                    <a:schemeClr val="dk1">
                      <a:alpha val="40000"/>
                    </a:schemeClr>
                  </a:outerShdw>
                </a:effectLst>
              </a:rPr>
              <a:t/>
            </a:r>
            <a:br>
              <a:rPr lang="en-US" sz="2400" dirty="0">
                <a:ln w="0"/>
                <a:effectLst>
                  <a:outerShdw blurRad="38100" dist="19050" dir="2700000" algn="tl" rotWithShape="0">
                    <a:schemeClr val="dk1">
                      <a:alpha val="40000"/>
                    </a:schemeClr>
                  </a:outerShdw>
                </a:effectLst>
              </a:rPr>
            </a:br>
            <a:r>
              <a:rPr lang="en-US" sz="2400" i="0" dirty="0">
                <a:ln w="0"/>
                <a:effectLst>
                  <a:outerShdw blurRad="38100" dist="19050" dir="2700000" algn="tl" rotWithShape="0">
                    <a:schemeClr val="dk1">
                      <a:alpha val="40000"/>
                    </a:schemeClr>
                  </a:outerShdw>
                </a:effectLst>
                <a:latin typeface="Merriweather" panose="00000500000000000000" pitchFamily="2" charset="0"/>
              </a:rPr>
              <a:t>The spread of a pathogen, a meme or a computer virus is determined by the network on which the agent spreads and the transmission mechanism of the responsible agent. </a:t>
            </a:r>
          </a:p>
        </p:txBody>
      </p:sp>
      <p:graphicFrame>
        <p:nvGraphicFramePr>
          <p:cNvPr id="18" name="Table 17">
            <a:extLst>
              <a:ext uri="{FF2B5EF4-FFF2-40B4-BE49-F238E27FC236}">
                <a16:creationId xmlns:a16="http://schemas.microsoft.com/office/drawing/2014/main" id="{A57DD2B9-DB02-4FCB-B903-97BFCB939EBC}"/>
              </a:ext>
            </a:extLst>
          </p:cNvPr>
          <p:cNvGraphicFramePr>
            <a:graphicFrameLocks noGrp="1"/>
          </p:cNvGraphicFramePr>
          <p:nvPr>
            <p:extLst>
              <p:ext uri="{D42A27DB-BD31-4B8C-83A1-F6EECF244321}">
                <p14:modId xmlns:p14="http://schemas.microsoft.com/office/powerpoint/2010/main" val="3389401338"/>
              </p:ext>
            </p:extLst>
          </p:nvPr>
        </p:nvGraphicFramePr>
        <p:xfrm>
          <a:off x="6274676" y="1562672"/>
          <a:ext cx="5488078" cy="4356118"/>
        </p:xfrm>
        <a:graphic>
          <a:graphicData uri="http://schemas.openxmlformats.org/drawingml/2006/table">
            <a:tbl>
              <a:tblPr>
                <a:tableStyleId>{3C2FFA5D-87B4-456A-9821-1D502468CF0F}</a:tableStyleId>
              </a:tblPr>
              <a:tblGrid>
                <a:gridCol w="1815894">
                  <a:extLst>
                    <a:ext uri="{9D8B030D-6E8A-4147-A177-3AD203B41FA5}">
                      <a16:colId xmlns:a16="http://schemas.microsoft.com/office/drawing/2014/main" val="1132481858"/>
                    </a:ext>
                  </a:extLst>
                </a:gridCol>
                <a:gridCol w="1836092">
                  <a:extLst>
                    <a:ext uri="{9D8B030D-6E8A-4147-A177-3AD203B41FA5}">
                      <a16:colId xmlns:a16="http://schemas.microsoft.com/office/drawing/2014/main" val="3714282412"/>
                    </a:ext>
                  </a:extLst>
                </a:gridCol>
                <a:gridCol w="1836092">
                  <a:extLst>
                    <a:ext uri="{9D8B030D-6E8A-4147-A177-3AD203B41FA5}">
                      <a16:colId xmlns:a16="http://schemas.microsoft.com/office/drawing/2014/main" val="2086892896"/>
                    </a:ext>
                  </a:extLst>
                </a:gridCol>
              </a:tblGrid>
              <a:tr h="340111">
                <a:tc>
                  <a:txBody>
                    <a:bodyPr/>
                    <a:lstStyle/>
                    <a:p>
                      <a:pPr fontAlgn="base"/>
                      <a:r>
                        <a:rPr lang="en-US" sz="1500" dirty="0">
                          <a:effectLst/>
                          <a:highlight>
                            <a:srgbClr val="FFFF00"/>
                          </a:highlight>
                        </a:rPr>
                        <a:t>Phenomena</a:t>
                      </a:r>
                    </a:p>
                  </a:txBody>
                  <a:tcPr marL="78168" marR="32570" marT="52112" marB="52112" anchor="ctr"/>
                </a:tc>
                <a:tc>
                  <a:txBody>
                    <a:bodyPr/>
                    <a:lstStyle/>
                    <a:p>
                      <a:pPr fontAlgn="base"/>
                      <a:r>
                        <a:rPr lang="en-US" sz="1500" dirty="0">
                          <a:effectLst/>
                          <a:highlight>
                            <a:srgbClr val="FFFF00"/>
                          </a:highlight>
                        </a:rPr>
                        <a:t>Agent</a:t>
                      </a:r>
                    </a:p>
                  </a:txBody>
                  <a:tcPr marL="32570" marR="32570" marT="52112" marB="52112" anchor="ctr"/>
                </a:tc>
                <a:tc>
                  <a:txBody>
                    <a:bodyPr/>
                    <a:lstStyle/>
                    <a:p>
                      <a:pPr fontAlgn="base"/>
                      <a:r>
                        <a:rPr lang="en-US" sz="1500" dirty="0">
                          <a:effectLst/>
                          <a:highlight>
                            <a:srgbClr val="FFFF00"/>
                          </a:highlight>
                        </a:rPr>
                        <a:t>Network</a:t>
                      </a:r>
                    </a:p>
                  </a:txBody>
                  <a:tcPr marL="32570" marR="78168" marT="52112" marB="52112" anchor="ctr"/>
                </a:tc>
                <a:extLst>
                  <a:ext uri="{0D108BD9-81ED-4DB2-BD59-A6C34878D82A}">
                    <a16:rowId xmlns:a16="http://schemas.microsoft.com/office/drawing/2014/main" val="3941266389"/>
                  </a:ext>
                </a:extLst>
              </a:tr>
              <a:tr h="340111">
                <a:tc>
                  <a:txBody>
                    <a:bodyPr/>
                    <a:lstStyle/>
                    <a:p>
                      <a:pPr fontAlgn="base"/>
                      <a:r>
                        <a:rPr lang="en-US" sz="1500" dirty="0">
                          <a:effectLst/>
                        </a:rPr>
                        <a:t>Venereal Disease</a:t>
                      </a:r>
                    </a:p>
                  </a:txBody>
                  <a:tcPr marL="78168" marR="32570" marT="52112" marB="52112" anchor="ctr"/>
                </a:tc>
                <a:tc>
                  <a:txBody>
                    <a:bodyPr/>
                    <a:lstStyle/>
                    <a:p>
                      <a:pPr fontAlgn="base"/>
                      <a:r>
                        <a:rPr lang="en-US" sz="1500">
                          <a:effectLst/>
                        </a:rPr>
                        <a:t>Pathogens</a:t>
                      </a:r>
                    </a:p>
                  </a:txBody>
                  <a:tcPr marL="32570" marR="32570" marT="52112" marB="52112" anchor="ctr"/>
                </a:tc>
                <a:tc>
                  <a:txBody>
                    <a:bodyPr/>
                    <a:lstStyle/>
                    <a:p>
                      <a:pPr fontAlgn="base"/>
                      <a:r>
                        <a:rPr lang="en-US" sz="1500">
                          <a:effectLst/>
                        </a:rPr>
                        <a:t>Sexual Network</a:t>
                      </a:r>
                    </a:p>
                  </a:txBody>
                  <a:tcPr marL="32570" marR="78168" marT="52112" marB="52112" anchor="ctr"/>
                </a:tc>
                <a:extLst>
                  <a:ext uri="{0D108BD9-81ED-4DB2-BD59-A6C34878D82A}">
                    <a16:rowId xmlns:a16="http://schemas.microsoft.com/office/drawing/2014/main" val="816215661"/>
                  </a:ext>
                </a:extLst>
              </a:tr>
              <a:tr h="573715">
                <a:tc>
                  <a:txBody>
                    <a:bodyPr/>
                    <a:lstStyle/>
                    <a:p>
                      <a:pPr fontAlgn="base"/>
                      <a:r>
                        <a:rPr lang="en-US" sz="1500">
                          <a:effectLst/>
                        </a:rPr>
                        <a:t>Rumor Spreading</a:t>
                      </a:r>
                    </a:p>
                  </a:txBody>
                  <a:tcPr marL="78168" marR="32570" marT="52112" marB="52112" anchor="ctr"/>
                </a:tc>
                <a:tc>
                  <a:txBody>
                    <a:bodyPr/>
                    <a:lstStyle/>
                    <a:p>
                      <a:pPr fontAlgn="base"/>
                      <a:r>
                        <a:rPr lang="en-US" sz="1500">
                          <a:effectLst/>
                        </a:rPr>
                        <a:t>Information, Memes</a:t>
                      </a:r>
                    </a:p>
                  </a:txBody>
                  <a:tcPr marL="32570" marR="32570" marT="52112" marB="52112" anchor="ctr"/>
                </a:tc>
                <a:tc>
                  <a:txBody>
                    <a:bodyPr/>
                    <a:lstStyle/>
                    <a:p>
                      <a:pPr fontAlgn="base"/>
                      <a:r>
                        <a:rPr lang="en-US" sz="1500">
                          <a:effectLst/>
                        </a:rPr>
                        <a:t>Communication Network</a:t>
                      </a:r>
                    </a:p>
                  </a:txBody>
                  <a:tcPr marL="32570" marR="78168" marT="52112" marB="52112" anchor="ctr"/>
                </a:tc>
                <a:extLst>
                  <a:ext uri="{0D108BD9-81ED-4DB2-BD59-A6C34878D82A}">
                    <a16:rowId xmlns:a16="http://schemas.microsoft.com/office/drawing/2014/main" val="2904926760"/>
                  </a:ext>
                </a:extLst>
              </a:tr>
              <a:tr h="573715">
                <a:tc>
                  <a:txBody>
                    <a:bodyPr/>
                    <a:lstStyle/>
                    <a:p>
                      <a:pPr fontAlgn="base"/>
                      <a:r>
                        <a:rPr lang="en-US" sz="1500">
                          <a:effectLst/>
                        </a:rPr>
                        <a:t>Diffusion of Innovations</a:t>
                      </a:r>
                    </a:p>
                  </a:txBody>
                  <a:tcPr marL="78168" marR="32570" marT="52112" marB="52112" anchor="ctr"/>
                </a:tc>
                <a:tc>
                  <a:txBody>
                    <a:bodyPr/>
                    <a:lstStyle/>
                    <a:p>
                      <a:pPr fontAlgn="base"/>
                      <a:r>
                        <a:rPr lang="en-US" sz="1500" dirty="0">
                          <a:effectLst/>
                        </a:rPr>
                        <a:t>Ideas, Knowledge</a:t>
                      </a:r>
                    </a:p>
                  </a:txBody>
                  <a:tcPr marL="32570" marR="32570" marT="52112" marB="52112" anchor="ctr"/>
                </a:tc>
                <a:tc>
                  <a:txBody>
                    <a:bodyPr/>
                    <a:lstStyle/>
                    <a:p>
                      <a:pPr fontAlgn="base"/>
                      <a:r>
                        <a:rPr lang="en-US" sz="1500">
                          <a:effectLst/>
                        </a:rPr>
                        <a:t>Communication Network</a:t>
                      </a:r>
                    </a:p>
                  </a:txBody>
                  <a:tcPr marL="32570" marR="78168" marT="52112" marB="52112" anchor="ctr"/>
                </a:tc>
                <a:extLst>
                  <a:ext uri="{0D108BD9-81ED-4DB2-BD59-A6C34878D82A}">
                    <a16:rowId xmlns:a16="http://schemas.microsoft.com/office/drawing/2014/main" val="1453086456"/>
                  </a:ext>
                </a:extLst>
              </a:tr>
              <a:tr h="573715">
                <a:tc>
                  <a:txBody>
                    <a:bodyPr/>
                    <a:lstStyle/>
                    <a:p>
                      <a:pPr fontAlgn="base"/>
                      <a:r>
                        <a:rPr lang="en-US" sz="1500">
                          <a:effectLst/>
                        </a:rPr>
                        <a:t>Computer Viruses</a:t>
                      </a:r>
                    </a:p>
                  </a:txBody>
                  <a:tcPr marL="78168" marR="32570" marT="52112" marB="52112" anchor="ctr"/>
                </a:tc>
                <a:tc>
                  <a:txBody>
                    <a:bodyPr/>
                    <a:lstStyle/>
                    <a:p>
                      <a:pPr fontAlgn="base"/>
                      <a:r>
                        <a:rPr lang="en-US" sz="1500">
                          <a:effectLst/>
                        </a:rPr>
                        <a:t>Malwares, Digital viruses</a:t>
                      </a:r>
                    </a:p>
                  </a:txBody>
                  <a:tcPr marL="32570" marR="32570" marT="52112" marB="52112" anchor="ctr"/>
                </a:tc>
                <a:tc>
                  <a:txBody>
                    <a:bodyPr/>
                    <a:lstStyle/>
                    <a:p>
                      <a:pPr fontAlgn="base"/>
                      <a:r>
                        <a:rPr lang="en-US" sz="1500">
                          <a:effectLst/>
                        </a:rPr>
                        <a:t>Internet</a:t>
                      </a:r>
                    </a:p>
                  </a:txBody>
                  <a:tcPr marL="32570" marR="78168" marT="52112" marB="52112" anchor="ctr"/>
                </a:tc>
                <a:extLst>
                  <a:ext uri="{0D108BD9-81ED-4DB2-BD59-A6C34878D82A}">
                    <a16:rowId xmlns:a16="http://schemas.microsoft.com/office/drawing/2014/main" val="4166660195"/>
                  </a:ext>
                </a:extLst>
              </a:tr>
              <a:tr h="807321">
                <a:tc>
                  <a:txBody>
                    <a:bodyPr/>
                    <a:lstStyle/>
                    <a:p>
                      <a:pPr fontAlgn="base"/>
                      <a:r>
                        <a:rPr lang="en-US" sz="1500" dirty="0">
                          <a:effectLst/>
                        </a:rPr>
                        <a:t>Mobile Phone Virus</a:t>
                      </a:r>
                    </a:p>
                  </a:txBody>
                  <a:tcPr marL="78168" marR="32570" marT="52112" marB="52112" anchor="ctr"/>
                </a:tc>
                <a:tc>
                  <a:txBody>
                    <a:bodyPr/>
                    <a:lstStyle/>
                    <a:p>
                      <a:pPr fontAlgn="base"/>
                      <a:r>
                        <a:rPr lang="en-US" sz="1500">
                          <a:effectLst/>
                        </a:rPr>
                        <a:t>Mobile Viruses</a:t>
                      </a:r>
                    </a:p>
                  </a:txBody>
                  <a:tcPr marL="32570" marR="32570" marT="52112" marB="52112" anchor="ctr"/>
                </a:tc>
                <a:tc>
                  <a:txBody>
                    <a:bodyPr/>
                    <a:lstStyle/>
                    <a:p>
                      <a:pPr fontAlgn="base"/>
                      <a:r>
                        <a:rPr lang="en-US" sz="1500" dirty="0">
                          <a:effectLst/>
                        </a:rPr>
                        <a:t>Social Network/Proximity Network</a:t>
                      </a:r>
                    </a:p>
                  </a:txBody>
                  <a:tcPr marL="32570" marR="78168" marT="52112" marB="52112" anchor="ctr"/>
                </a:tc>
                <a:extLst>
                  <a:ext uri="{0D108BD9-81ED-4DB2-BD59-A6C34878D82A}">
                    <a16:rowId xmlns:a16="http://schemas.microsoft.com/office/drawing/2014/main" val="1141549259"/>
                  </a:ext>
                </a:extLst>
              </a:tr>
              <a:tr h="573715">
                <a:tc>
                  <a:txBody>
                    <a:bodyPr/>
                    <a:lstStyle/>
                    <a:p>
                      <a:pPr fontAlgn="base"/>
                      <a:r>
                        <a:rPr lang="en-US" sz="1500">
                          <a:effectLst/>
                        </a:rPr>
                        <a:t>Bedbugs</a:t>
                      </a:r>
                    </a:p>
                  </a:txBody>
                  <a:tcPr marL="78168" marR="32570" marT="52112" marB="52112" anchor="ctr"/>
                </a:tc>
                <a:tc>
                  <a:txBody>
                    <a:bodyPr/>
                    <a:lstStyle/>
                    <a:p>
                      <a:pPr fontAlgn="base"/>
                      <a:r>
                        <a:rPr lang="en-US" sz="1500">
                          <a:effectLst/>
                        </a:rPr>
                        <a:t>Parasitic Insects</a:t>
                      </a:r>
                    </a:p>
                  </a:txBody>
                  <a:tcPr marL="32570" marR="32570" marT="52112" marB="52112" anchor="ctr"/>
                </a:tc>
                <a:tc>
                  <a:txBody>
                    <a:bodyPr/>
                    <a:lstStyle/>
                    <a:p>
                      <a:pPr fontAlgn="base"/>
                      <a:r>
                        <a:rPr lang="en-US" sz="1500">
                          <a:effectLst/>
                        </a:rPr>
                        <a:t>Hotel - Traveler Network</a:t>
                      </a:r>
                    </a:p>
                  </a:txBody>
                  <a:tcPr marL="32570" marR="78168" marT="52112" marB="52112" anchor="ctr"/>
                </a:tc>
                <a:extLst>
                  <a:ext uri="{0D108BD9-81ED-4DB2-BD59-A6C34878D82A}">
                    <a16:rowId xmlns:a16="http://schemas.microsoft.com/office/drawing/2014/main" val="283914956"/>
                  </a:ext>
                </a:extLst>
              </a:tr>
              <a:tr h="573715">
                <a:tc>
                  <a:txBody>
                    <a:bodyPr/>
                    <a:lstStyle/>
                    <a:p>
                      <a:pPr fontAlgn="base"/>
                      <a:r>
                        <a:rPr lang="en-US" sz="1500">
                          <a:effectLst/>
                        </a:rPr>
                        <a:t>Malaria</a:t>
                      </a:r>
                    </a:p>
                  </a:txBody>
                  <a:tcPr marL="78168" marR="32570" marT="52112" marB="52112" anchor="ctr"/>
                </a:tc>
                <a:tc>
                  <a:txBody>
                    <a:bodyPr/>
                    <a:lstStyle/>
                    <a:p>
                      <a:pPr fontAlgn="base"/>
                      <a:r>
                        <a:rPr lang="en-US" sz="1500">
                          <a:effectLst/>
                        </a:rPr>
                        <a:t>Plasmodium</a:t>
                      </a:r>
                    </a:p>
                  </a:txBody>
                  <a:tcPr marL="32570" marR="32570" marT="52112" marB="52112" anchor="ctr"/>
                </a:tc>
                <a:tc>
                  <a:txBody>
                    <a:bodyPr/>
                    <a:lstStyle/>
                    <a:p>
                      <a:pPr fontAlgn="base"/>
                      <a:r>
                        <a:rPr lang="en-US" sz="1500" dirty="0">
                          <a:effectLst/>
                        </a:rPr>
                        <a:t>Mosquito - Human network</a:t>
                      </a:r>
                    </a:p>
                  </a:txBody>
                  <a:tcPr marL="32570" marR="78168" marT="52112" marB="52112" anchor="ctr"/>
                </a:tc>
                <a:extLst>
                  <a:ext uri="{0D108BD9-81ED-4DB2-BD59-A6C34878D82A}">
                    <a16:rowId xmlns:a16="http://schemas.microsoft.com/office/drawing/2014/main" val="2907841009"/>
                  </a:ext>
                </a:extLst>
              </a:tr>
            </a:tbl>
          </a:graphicData>
        </a:graphic>
      </p:graphicFrame>
    </p:spTree>
    <p:extLst>
      <p:ext uri="{BB962C8B-B14F-4D97-AF65-F5344CB8AC3E}">
        <p14:creationId xmlns:p14="http://schemas.microsoft.com/office/powerpoint/2010/main" val="30148474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D1B787A8-0D67-4B7E-9B48-86BD906AB6B5}"/>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5890" y="1114050"/>
            <a:ext cx="0" cy="5735637"/>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useBgFill="1">
        <p:nvSpPr>
          <p:cNvPr id="11" name="Rectangle 10">
            <a:extLst>
              <a:ext uri="{FF2B5EF4-FFF2-40B4-BE49-F238E27FC236}">
                <a16:creationId xmlns:a16="http://schemas.microsoft.com/office/drawing/2014/main" id="{C17278C5-34E8-4293-BE47-73B18483AF7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a:extLst>
              <a:ext uri="{FF2B5EF4-FFF2-40B4-BE49-F238E27FC236}">
                <a16:creationId xmlns:a16="http://schemas.microsoft.com/office/drawing/2014/main" id="{9A3F5928-D955-456A-97B5-AA390B8CE9D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100000">
                <a:schemeClr val="accent4"/>
              </a:gs>
              <a:gs pos="0">
                <a:schemeClr val="accent2"/>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Univers"/>
              <a:ea typeface="+mn-ea"/>
              <a:cs typeface="+mn-cs"/>
            </a:endParaRPr>
          </a:p>
        </p:txBody>
      </p:sp>
      <p:pic>
        <p:nvPicPr>
          <p:cNvPr id="5" name="Picture 4" descr="Bacteria in a capsule">
            <a:extLst>
              <a:ext uri="{FF2B5EF4-FFF2-40B4-BE49-F238E27FC236}">
                <a16:creationId xmlns:a16="http://schemas.microsoft.com/office/drawing/2014/main" id="{692544EF-2686-4B29-A236-4F9CC40825D9}"/>
              </a:ext>
            </a:extLst>
          </p:cNvPr>
          <p:cNvPicPr>
            <a:picLocks noChangeAspect="1"/>
          </p:cNvPicPr>
          <p:nvPr/>
        </p:nvPicPr>
        <p:blipFill rotWithShape="1">
          <a:blip r:embed="rId3">
            <a:duotone>
              <a:schemeClr val="accent1">
                <a:shade val="45000"/>
                <a:satMod val="135000"/>
              </a:schemeClr>
              <a:prstClr val="white"/>
            </a:duotone>
            <a:alphaModFix amt="35000"/>
          </a:blip>
          <a:srcRect t="8067" b="11576"/>
          <a:stretch/>
        </p:blipFill>
        <p:spPr>
          <a:xfrm>
            <a:off x="20" y="-8877"/>
            <a:ext cx="12191980" cy="6858000"/>
          </a:xfrm>
          <a:prstGeom prst="rect">
            <a:avLst/>
          </a:prstGeom>
        </p:spPr>
      </p:pic>
      <p:sp>
        <p:nvSpPr>
          <p:cNvPr id="2" name="Title 1">
            <a:extLst>
              <a:ext uri="{FF2B5EF4-FFF2-40B4-BE49-F238E27FC236}">
                <a16:creationId xmlns:a16="http://schemas.microsoft.com/office/drawing/2014/main" id="{20282413-AB99-47B6-A2F4-08386C4D190C}"/>
              </a:ext>
            </a:extLst>
          </p:cNvPr>
          <p:cNvSpPr>
            <a:spLocks noGrp="1"/>
          </p:cNvSpPr>
          <p:nvPr>
            <p:ph type="title"/>
          </p:nvPr>
        </p:nvSpPr>
        <p:spPr>
          <a:xfrm>
            <a:off x="154757" y="155789"/>
            <a:ext cx="9657457" cy="723731"/>
          </a:xfrm>
        </p:spPr>
        <p:txBody>
          <a:bodyPr vert="horz" lIns="91440" tIns="45720" rIns="91440" bIns="45720" rtlCol="0" anchor="b">
            <a:normAutofit fontScale="90000"/>
          </a:bodyPr>
          <a:lstStyle/>
          <a:p>
            <a:r>
              <a:rPr lang="en-US" altLang="zh-CN" sz="4800" b="1" i="0" kern="1200" cap="all" baseline="0" dirty="0">
                <a:solidFill>
                  <a:srgbClr val="FFFFFF"/>
                </a:solidFill>
                <a:latin typeface="+mj-lt"/>
                <a:ea typeface="+mj-ea"/>
                <a:cs typeface="+mj-cs"/>
              </a:rPr>
              <a:t>Epidemic modeling</a:t>
            </a:r>
            <a:endParaRPr lang="en-US" sz="4800" b="1" i="0" kern="1200" cap="all" baseline="0" dirty="0">
              <a:solidFill>
                <a:srgbClr val="FFFFFF"/>
              </a:solidFill>
              <a:latin typeface="+mj-lt"/>
              <a:ea typeface="+mj-ea"/>
              <a:cs typeface="+mj-cs"/>
            </a:endParaRPr>
          </a:p>
        </p:txBody>
      </p:sp>
      <p:cxnSp>
        <p:nvCxnSpPr>
          <p:cNvPr id="15" name="Straight Connector 14">
            <a:extLst>
              <a:ext uri="{FF2B5EF4-FFF2-40B4-BE49-F238E27FC236}">
                <a16:creationId xmlns:a16="http://schemas.microsoft.com/office/drawing/2014/main" id="{56020367-4FD5-4596-8E10-C5F095CD8DBF}"/>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878" y="806470"/>
            <a:ext cx="8453437" cy="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
        <p:nvSpPr>
          <p:cNvPr id="17" name="Graphic 13">
            <a:extLst>
              <a:ext uri="{FF2B5EF4-FFF2-40B4-BE49-F238E27FC236}">
                <a16:creationId xmlns:a16="http://schemas.microsoft.com/office/drawing/2014/main" id="{C5CB530E-515E-412C-9DF1-5F8FFBD6F38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4954" y="2875093"/>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rgbClr val="FFFFFF"/>
          </a:solidFill>
          <a:ln w="60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nivers"/>
              <a:ea typeface="+mn-ea"/>
              <a:cs typeface="+mn-cs"/>
            </a:endParaRPr>
          </a:p>
        </p:txBody>
      </p:sp>
      <p:sp>
        <p:nvSpPr>
          <p:cNvPr id="19" name="Graphic 12">
            <a:extLst>
              <a:ext uri="{FF2B5EF4-FFF2-40B4-BE49-F238E27FC236}">
                <a16:creationId xmlns:a16="http://schemas.microsoft.com/office/drawing/2014/main" id="{712D4376-A578-4FF1-94FC-245E7A6A489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03734" y="3104388"/>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rgbClr val="FFFFFF"/>
          </a:solidFill>
          <a:ln w="42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nivers"/>
              <a:ea typeface="+mn-ea"/>
              <a:cs typeface="+mn-cs"/>
            </a:endParaRPr>
          </a:p>
        </p:txBody>
      </p:sp>
      <p:sp>
        <p:nvSpPr>
          <p:cNvPr id="21" name="Graphic 15">
            <a:extLst>
              <a:ext uri="{FF2B5EF4-FFF2-40B4-BE49-F238E27FC236}">
                <a16:creationId xmlns:a16="http://schemas.microsoft.com/office/drawing/2014/main" id="{AEA7509D-F04F-40CB-A0B3-EEF16499CC9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414" y="3619532"/>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rgbClr val="FFFFFF"/>
          </a:solidFill>
          <a:ln w="61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nivers"/>
              <a:ea typeface="+mn-ea"/>
              <a:cs typeface="+mn-cs"/>
            </a:endParaRPr>
          </a:p>
        </p:txBody>
      </p:sp>
      <p:sp>
        <p:nvSpPr>
          <p:cNvPr id="20" name="TextBox 19">
            <a:extLst>
              <a:ext uri="{FF2B5EF4-FFF2-40B4-BE49-F238E27FC236}">
                <a16:creationId xmlns:a16="http://schemas.microsoft.com/office/drawing/2014/main" id="{847C242F-7F7E-481F-944B-E6591BDBACE3}"/>
              </a:ext>
            </a:extLst>
          </p:cNvPr>
          <p:cNvSpPr txBox="1"/>
          <p:nvPr/>
        </p:nvSpPr>
        <p:spPr>
          <a:xfrm>
            <a:off x="774652" y="1392701"/>
            <a:ext cx="11010072" cy="5078313"/>
          </a:xfrm>
          <a:prstGeom prst="rect">
            <a:avLst/>
          </a:prstGeom>
          <a:noFill/>
        </p:spPr>
        <p:txBody>
          <a:bodyPr wrap="square">
            <a:spAutoFit/>
          </a:bodyPr>
          <a:lstStyle/>
          <a:p>
            <a:pPr algn="l"/>
            <a:r>
              <a:rPr lang="en-US" b="0" i="0" dirty="0">
                <a:solidFill>
                  <a:srgbClr val="353535"/>
                </a:solidFill>
                <a:effectLst/>
                <a:latin typeface="Merriweather" panose="00000500000000000000" pitchFamily="2" charset="0"/>
              </a:rPr>
              <a:t>Epidemiology has developed a robust analytical and numerical framework to model the spread of pathogens. This framework relies on two fundamental hypotheses:</a:t>
            </a:r>
          </a:p>
          <a:p>
            <a:pPr algn="l"/>
            <a:endParaRPr lang="en-US" b="0" i="0" dirty="0">
              <a:solidFill>
                <a:srgbClr val="353535"/>
              </a:solidFill>
              <a:effectLst/>
              <a:latin typeface="Merriweather" panose="00000500000000000000" pitchFamily="2" charset="0"/>
            </a:endParaRPr>
          </a:p>
          <a:p>
            <a:pPr algn="l"/>
            <a:r>
              <a:rPr lang="en-US" b="1" i="0" dirty="0">
                <a:solidFill>
                  <a:srgbClr val="353535"/>
                </a:solidFill>
                <a:effectLst/>
                <a:latin typeface="Merriweather" panose="00000500000000000000" pitchFamily="2" charset="0"/>
              </a:rPr>
              <a:t>Compartmentalization</a:t>
            </a:r>
          </a:p>
          <a:p>
            <a:pPr algn="l"/>
            <a:r>
              <a:rPr lang="en-US" b="0" i="0" dirty="0">
                <a:solidFill>
                  <a:srgbClr val="353535"/>
                </a:solidFill>
                <a:effectLst/>
                <a:latin typeface="Merriweather" panose="00000500000000000000" pitchFamily="2" charset="0"/>
              </a:rPr>
              <a:t/>
            </a:r>
            <a:br>
              <a:rPr lang="en-US" b="0" i="0" dirty="0">
                <a:solidFill>
                  <a:srgbClr val="353535"/>
                </a:solidFill>
                <a:effectLst/>
                <a:latin typeface="Merriweather" panose="00000500000000000000" pitchFamily="2" charset="0"/>
              </a:rPr>
            </a:br>
            <a:r>
              <a:rPr lang="en-US" b="0" i="0" dirty="0">
                <a:solidFill>
                  <a:srgbClr val="353535"/>
                </a:solidFill>
                <a:effectLst/>
                <a:latin typeface="Merriweather" panose="00000500000000000000" pitchFamily="2" charset="0"/>
              </a:rPr>
              <a:t>Epidemic models classify everyone based on the stage of the disease affecting them. The simplest classification assumes that an individual can be in one of three </a:t>
            </a:r>
            <a:r>
              <a:rPr lang="en-US" b="0" i="1" dirty="0">
                <a:solidFill>
                  <a:srgbClr val="353535"/>
                </a:solidFill>
                <a:effectLst/>
                <a:latin typeface="Merriweather" panose="00000500000000000000" pitchFamily="2" charset="0"/>
              </a:rPr>
              <a:t>states</a:t>
            </a:r>
            <a:r>
              <a:rPr lang="en-US" b="0" i="0" dirty="0">
                <a:solidFill>
                  <a:srgbClr val="353535"/>
                </a:solidFill>
                <a:effectLst/>
                <a:latin typeface="Merriweather" panose="00000500000000000000" pitchFamily="2" charset="0"/>
              </a:rPr>
              <a:t> or </a:t>
            </a:r>
            <a:r>
              <a:rPr lang="en-US" b="0" i="1" dirty="0">
                <a:solidFill>
                  <a:srgbClr val="353535"/>
                </a:solidFill>
                <a:effectLst/>
                <a:latin typeface="Merriweather" panose="00000500000000000000" pitchFamily="2" charset="0"/>
              </a:rPr>
              <a:t>compartments</a:t>
            </a:r>
            <a:r>
              <a:rPr lang="en-US" b="0" i="0" dirty="0">
                <a:solidFill>
                  <a:srgbClr val="353535"/>
                </a:solidFill>
                <a:effectLst/>
                <a:latin typeface="Merriweather" panose="00000500000000000000" pitchFamily="2" charset="0"/>
              </a:rPr>
              <a:t>:</a:t>
            </a:r>
          </a:p>
          <a:p>
            <a:pPr marL="742950" lvl="1" indent="-285750" algn="l">
              <a:buFont typeface="+mj-lt"/>
              <a:buAutoNum type="romanLcPeriod"/>
            </a:pPr>
            <a:r>
              <a:rPr lang="en-US" b="0" i="1" dirty="0">
                <a:solidFill>
                  <a:srgbClr val="353535"/>
                </a:solidFill>
                <a:effectLst/>
                <a:latin typeface="Merriweather" panose="00000500000000000000" pitchFamily="2" charset="0"/>
              </a:rPr>
              <a:t>Susceptible (S)</a:t>
            </a:r>
            <a:r>
              <a:rPr lang="en-US" b="0" i="0" dirty="0">
                <a:solidFill>
                  <a:srgbClr val="353535"/>
                </a:solidFill>
                <a:effectLst/>
                <a:latin typeface="Merriweather" panose="00000500000000000000" pitchFamily="2" charset="0"/>
              </a:rPr>
              <a:t>: Healthy individuals who have not yet contacted the pathogen </a:t>
            </a:r>
          </a:p>
          <a:p>
            <a:pPr marL="742950" lvl="1" indent="-285750" algn="l">
              <a:buFont typeface="+mj-lt"/>
              <a:buAutoNum type="romanLcPeriod"/>
            </a:pPr>
            <a:r>
              <a:rPr lang="en-US" b="0" i="1" dirty="0">
                <a:solidFill>
                  <a:srgbClr val="353535"/>
                </a:solidFill>
                <a:effectLst/>
                <a:latin typeface="Merriweather" panose="00000500000000000000" pitchFamily="2" charset="0"/>
              </a:rPr>
              <a:t>Infectious (I)</a:t>
            </a:r>
            <a:r>
              <a:rPr lang="en-US" b="0" i="0" dirty="0">
                <a:solidFill>
                  <a:srgbClr val="353535"/>
                </a:solidFill>
                <a:effectLst/>
                <a:latin typeface="Merriweather" panose="00000500000000000000" pitchFamily="2" charset="0"/>
              </a:rPr>
              <a:t>: Contagious individuals who have contacted the pathogen and hence can infect others.</a:t>
            </a:r>
          </a:p>
          <a:p>
            <a:pPr marL="742950" lvl="1" indent="-285750" algn="l">
              <a:buFont typeface="+mj-lt"/>
              <a:buAutoNum type="romanLcPeriod"/>
            </a:pPr>
            <a:r>
              <a:rPr lang="en-US" b="0" i="1" dirty="0">
                <a:solidFill>
                  <a:srgbClr val="353535"/>
                </a:solidFill>
                <a:effectLst/>
                <a:latin typeface="Merriweather" panose="00000500000000000000" pitchFamily="2" charset="0"/>
              </a:rPr>
              <a:t>Recovered (R)</a:t>
            </a:r>
            <a:r>
              <a:rPr lang="en-US" b="0" i="0" dirty="0">
                <a:solidFill>
                  <a:srgbClr val="353535"/>
                </a:solidFill>
                <a:effectLst/>
                <a:latin typeface="Merriweather" panose="00000500000000000000" pitchFamily="2" charset="0"/>
              </a:rPr>
              <a:t>: Individuals who have been infected before, but have recovered from the disease, hence are not infectious.</a:t>
            </a:r>
          </a:p>
          <a:p>
            <a:pPr marL="742950" lvl="1" indent="-285750" algn="l">
              <a:buFont typeface="+mj-lt"/>
              <a:buAutoNum type="romanLcPeriod"/>
            </a:pPr>
            <a:endParaRPr lang="en-US" b="0" i="0" dirty="0">
              <a:solidFill>
                <a:srgbClr val="353535"/>
              </a:solidFill>
              <a:effectLst/>
              <a:latin typeface="Merriweather" panose="00000500000000000000" pitchFamily="2" charset="0"/>
            </a:endParaRPr>
          </a:p>
          <a:p>
            <a:pPr algn="l"/>
            <a:r>
              <a:rPr lang="en-US" b="1" i="0" dirty="0">
                <a:solidFill>
                  <a:srgbClr val="353535"/>
                </a:solidFill>
                <a:effectLst/>
                <a:latin typeface="Merriweather" panose="00000500000000000000" pitchFamily="2" charset="0"/>
              </a:rPr>
              <a:t>Homogenous Mixing</a:t>
            </a:r>
          </a:p>
          <a:p>
            <a:pPr algn="l"/>
            <a:r>
              <a:rPr lang="en-US" b="0" i="0" dirty="0">
                <a:solidFill>
                  <a:srgbClr val="353535"/>
                </a:solidFill>
                <a:effectLst/>
                <a:latin typeface="Merriweather" panose="00000500000000000000" pitchFamily="2" charset="0"/>
              </a:rPr>
              <a:t/>
            </a:r>
            <a:br>
              <a:rPr lang="en-US" b="0" i="0" dirty="0">
                <a:solidFill>
                  <a:srgbClr val="353535"/>
                </a:solidFill>
                <a:effectLst/>
                <a:latin typeface="Merriweather" panose="00000500000000000000" pitchFamily="2" charset="0"/>
              </a:rPr>
            </a:br>
            <a:r>
              <a:rPr lang="en-US" b="0" i="0" dirty="0">
                <a:solidFill>
                  <a:srgbClr val="353535"/>
                </a:solidFill>
                <a:effectLst/>
                <a:latin typeface="Merriweather" panose="00000500000000000000" pitchFamily="2" charset="0"/>
              </a:rPr>
              <a:t>The homogenous mixing hypothesis assumes that everyone has the same chance of meeting an infected individual. This hypothesis eliminates the need to know the precise contact network on which the disease spreads, replacing it with the assumption that anyone can infect anyone else.</a:t>
            </a:r>
          </a:p>
        </p:txBody>
      </p:sp>
    </p:spTree>
    <p:extLst>
      <p:ext uri="{BB962C8B-B14F-4D97-AF65-F5344CB8AC3E}">
        <p14:creationId xmlns:p14="http://schemas.microsoft.com/office/powerpoint/2010/main" val="41434980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acteria in a capsule">
            <a:extLst>
              <a:ext uri="{FF2B5EF4-FFF2-40B4-BE49-F238E27FC236}">
                <a16:creationId xmlns:a16="http://schemas.microsoft.com/office/drawing/2014/main" id="{692544EF-2686-4B29-A236-4F9CC40825D9}"/>
              </a:ext>
            </a:extLst>
          </p:cNvPr>
          <p:cNvPicPr>
            <a:picLocks noChangeAspect="1"/>
          </p:cNvPicPr>
          <p:nvPr/>
        </p:nvPicPr>
        <p:blipFill rotWithShape="1">
          <a:blip r:embed="rId3">
            <a:duotone>
              <a:schemeClr val="accent1">
                <a:shade val="45000"/>
                <a:satMod val="135000"/>
              </a:schemeClr>
              <a:prstClr val="white"/>
            </a:duotone>
            <a:alphaModFix amt="35000"/>
          </a:blip>
          <a:srcRect t="8067" b="11576"/>
          <a:stretch/>
        </p:blipFill>
        <p:spPr>
          <a:xfrm>
            <a:off x="20" y="-8877"/>
            <a:ext cx="12191980" cy="6858000"/>
          </a:xfrm>
          <a:prstGeom prst="rect">
            <a:avLst/>
          </a:prstGeom>
        </p:spPr>
      </p:pic>
      <p:sp>
        <p:nvSpPr>
          <p:cNvPr id="2" name="Title 1">
            <a:extLst>
              <a:ext uri="{FF2B5EF4-FFF2-40B4-BE49-F238E27FC236}">
                <a16:creationId xmlns:a16="http://schemas.microsoft.com/office/drawing/2014/main" id="{20282413-AB99-47B6-A2F4-08386C4D190C}"/>
              </a:ext>
            </a:extLst>
          </p:cNvPr>
          <p:cNvSpPr>
            <a:spLocks noGrp="1"/>
          </p:cNvSpPr>
          <p:nvPr>
            <p:ph type="title"/>
          </p:nvPr>
        </p:nvSpPr>
        <p:spPr>
          <a:xfrm>
            <a:off x="844074" y="162822"/>
            <a:ext cx="9657457" cy="723731"/>
          </a:xfrm>
        </p:spPr>
        <p:txBody>
          <a:bodyPr vert="horz" lIns="91440" tIns="45720" rIns="91440" bIns="45720" rtlCol="0" anchor="b">
            <a:normAutofit/>
          </a:bodyPr>
          <a:lstStyle/>
          <a:p>
            <a:pPr algn="l"/>
            <a:r>
              <a:rPr lang="en-US" sz="4000" b="1" i="0" dirty="0">
                <a:solidFill>
                  <a:srgbClr val="353535"/>
                </a:solidFill>
                <a:effectLst/>
                <a:latin typeface="Maison"/>
              </a:rPr>
              <a:t>Susceptible-Infected (SI) Model</a:t>
            </a:r>
          </a:p>
        </p:txBody>
      </p:sp>
      <p:sp>
        <p:nvSpPr>
          <p:cNvPr id="14" name="TextBox 13">
            <a:extLst>
              <a:ext uri="{FF2B5EF4-FFF2-40B4-BE49-F238E27FC236}">
                <a16:creationId xmlns:a16="http://schemas.microsoft.com/office/drawing/2014/main" id="{52DAFFC9-953F-4410-90A8-6B7514B39311}"/>
              </a:ext>
            </a:extLst>
          </p:cNvPr>
          <p:cNvSpPr txBox="1"/>
          <p:nvPr/>
        </p:nvSpPr>
        <p:spPr>
          <a:xfrm>
            <a:off x="1019921" y="1188446"/>
            <a:ext cx="10550756" cy="646331"/>
          </a:xfrm>
          <a:prstGeom prst="rect">
            <a:avLst/>
          </a:prstGeom>
          <a:noFill/>
        </p:spPr>
        <p:txBody>
          <a:bodyPr wrap="square">
            <a:spAutoFit/>
          </a:bodyPr>
          <a:lstStyle/>
          <a:p>
            <a:endParaRPr lang="en-US" dirty="0">
              <a:solidFill>
                <a:srgbClr val="353535"/>
              </a:solidFill>
              <a:latin typeface="Merriweather" panose="00000500000000000000" pitchFamily="2" charset="0"/>
            </a:endParaRPr>
          </a:p>
          <a:p>
            <a:endParaRPr lang="en-US" dirty="0"/>
          </a:p>
        </p:txBody>
      </p:sp>
      <p:pic>
        <p:nvPicPr>
          <p:cNvPr id="18" name="Picture 17">
            <a:extLst>
              <a:ext uri="{FF2B5EF4-FFF2-40B4-BE49-F238E27FC236}">
                <a16:creationId xmlns:a16="http://schemas.microsoft.com/office/drawing/2014/main" id="{0F0EEE7F-DB07-4B76-99CF-24AE893CCAE5}"/>
              </a:ext>
            </a:extLst>
          </p:cNvPr>
          <p:cNvPicPr>
            <a:picLocks noChangeAspect="1"/>
          </p:cNvPicPr>
          <p:nvPr/>
        </p:nvPicPr>
        <p:blipFill>
          <a:blip r:embed="rId4"/>
          <a:stretch>
            <a:fillRect/>
          </a:stretch>
        </p:blipFill>
        <p:spPr>
          <a:xfrm>
            <a:off x="1019921" y="3187877"/>
            <a:ext cx="2686050" cy="600075"/>
          </a:xfrm>
          <a:prstGeom prst="rect">
            <a:avLst/>
          </a:prstGeom>
        </p:spPr>
      </p:pic>
      <p:pic>
        <p:nvPicPr>
          <p:cNvPr id="23" name="Picture 22">
            <a:extLst>
              <a:ext uri="{FF2B5EF4-FFF2-40B4-BE49-F238E27FC236}">
                <a16:creationId xmlns:a16="http://schemas.microsoft.com/office/drawing/2014/main" id="{50B0808C-0CF2-4B16-B4CB-82B62082CD70}"/>
              </a:ext>
            </a:extLst>
          </p:cNvPr>
          <p:cNvPicPr>
            <a:picLocks noChangeAspect="1"/>
          </p:cNvPicPr>
          <p:nvPr/>
        </p:nvPicPr>
        <p:blipFill>
          <a:blip r:embed="rId5"/>
          <a:stretch>
            <a:fillRect/>
          </a:stretch>
        </p:blipFill>
        <p:spPr>
          <a:xfrm>
            <a:off x="5815243" y="3521252"/>
            <a:ext cx="3781425" cy="533400"/>
          </a:xfrm>
          <a:prstGeom prst="rect">
            <a:avLst/>
          </a:prstGeom>
        </p:spPr>
      </p:pic>
      <p:sp>
        <p:nvSpPr>
          <p:cNvPr id="25" name="TextBox 24">
            <a:extLst>
              <a:ext uri="{FF2B5EF4-FFF2-40B4-BE49-F238E27FC236}">
                <a16:creationId xmlns:a16="http://schemas.microsoft.com/office/drawing/2014/main" id="{7E648384-854F-4C97-85F0-8D242509FF8C}"/>
              </a:ext>
            </a:extLst>
          </p:cNvPr>
          <p:cNvSpPr txBox="1"/>
          <p:nvPr/>
        </p:nvSpPr>
        <p:spPr>
          <a:xfrm>
            <a:off x="1019921" y="1188446"/>
            <a:ext cx="9481610" cy="1754326"/>
          </a:xfrm>
          <a:prstGeom prst="rect">
            <a:avLst/>
          </a:prstGeom>
          <a:noFill/>
        </p:spPr>
        <p:txBody>
          <a:bodyPr wrap="square">
            <a:spAutoFit/>
          </a:bodyPr>
          <a:lstStyle/>
          <a:p>
            <a:r>
              <a:rPr lang="en-US" altLang="zh-CN" b="0" i="0" dirty="0">
                <a:solidFill>
                  <a:srgbClr val="353535"/>
                </a:solidFill>
                <a:effectLst/>
                <a:latin typeface="Merriweather" panose="00000500000000000000" pitchFamily="2" charset="0"/>
              </a:rPr>
              <a:t>N: individuals, </a:t>
            </a:r>
          </a:p>
          <a:p>
            <a:r>
              <a:rPr lang="en-US" altLang="zh-CN" b="0" i="0" dirty="0">
                <a:solidFill>
                  <a:srgbClr val="353535"/>
                </a:solidFill>
                <a:effectLst/>
                <a:latin typeface="Merriweather" panose="00000500000000000000" pitchFamily="2" charset="0"/>
              </a:rPr>
              <a:t>S(t): number of </a:t>
            </a:r>
            <a:r>
              <a:rPr lang="en-US" b="0" i="0" dirty="0">
                <a:solidFill>
                  <a:srgbClr val="353535"/>
                </a:solidFill>
                <a:effectLst/>
                <a:latin typeface="Merriweather" panose="00000500000000000000" pitchFamily="2" charset="0"/>
              </a:rPr>
              <a:t>individuals who are susceptible (healthy), </a:t>
            </a:r>
          </a:p>
          <a:p>
            <a:r>
              <a:rPr lang="en-US" b="0" i="0" dirty="0">
                <a:solidFill>
                  <a:srgbClr val="353535"/>
                </a:solidFill>
                <a:effectLst/>
                <a:latin typeface="Merriweather" panose="00000500000000000000" pitchFamily="2" charset="0"/>
              </a:rPr>
              <a:t>t:time</a:t>
            </a:r>
          </a:p>
          <a:p>
            <a:r>
              <a:rPr lang="en-US" dirty="0">
                <a:solidFill>
                  <a:srgbClr val="353535"/>
                </a:solidFill>
                <a:latin typeface="Merriweather" panose="00000500000000000000" pitchFamily="2" charset="0"/>
              </a:rPr>
              <a:t>I(t): </a:t>
            </a:r>
            <a:r>
              <a:rPr lang="en-US" b="0" i="0" dirty="0">
                <a:solidFill>
                  <a:srgbClr val="353535"/>
                </a:solidFill>
                <a:effectLst/>
                <a:latin typeface="Merriweather" panose="00000500000000000000" pitchFamily="2" charset="0"/>
              </a:rPr>
              <a:t>the number individuals that have been already infected</a:t>
            </a:r>
          </a:p>
          <a:p>
            <a:r>
              <a:rPr lang="en-US" dirty="0">
                <a:solidFill>
                  <a:srgbClr val="353535"/>
                </a:solidFill>
                <a:latin typeface="Merriweather" panose="00000500000000000000" pitchFamily="2" charset="0"/>
              </a:rPr>
              <a:t>&lt;k&gt;: contacts number</a:t>
            </a:r>
          </a:p>
          <a:p>
            <a:r>
              <a:rPr lang="en-US" dirty="0">
                <a:solidFill>
                  <a:srgbClr val="353535"/>
                </a:solidFill>
                <a:latin typeface="Merriweather" panose="00000500000000000000" pitchFamily="2" charset="0"/>
                <a:cs typeface="Times New Roman" panose="02020603050405020304" pitchFamily="18" charset="0"/>
              </a:rPr>
              <a:t>β: the probability that the disease will be transmitted from I to S in a unit time</a:t>
            </a:r>
            <a:endParaRPr lang="en-US" dirty="0"/>
          </a:p>
        </p:txBody>
      </p:sp>
      <p:pic>
        <p:nvPicPr>
          <p:cNvPr id="27" name="Picture 26">
            <a:extLst>
              <a:ext uri="{FF2B5EF4-FFF2-40B4-BE49-F238E27FC236}">
                <a16:creationId xmlns:a16="http://schemas.microsoft.com/office/drawing/2014/main" id="{B2FE9A9E-46FD-46F1-AAC6-120AD548C46A}"/>
              </a:ext>
            </a:extLst>
          </p:cNvPr>
          <p:cNvPicPr>
            <a:picLocks noChangeAspect="1"/>
          </p:cNvPicPr>
          <p:nvPr/>
        </p:nvPicPr>
        <p:blipFill>
          <a:blip r:embed="rId6"/>
          <a:stretch>
            <a:fillRect/>
          </a:stretch>
        </p:blipFill>
        <p:spPr>
          <a:xfrm>
            <a:off x="1019921" y="4158209"/>
            <a:ext cx="3600450" cy="542925"/>
          </a:xfrm>
          <a:prstGeom prst="rect">
            <a:avLst/>
          </a:prstGeom>
        </p:spPr>
      </p:pic>
      <p:pic>
        <p:nvPicPr>
          <p:cNvPr id="29" name="Picture 28">
            <a:extLst>
              <a:ext uri="{FF2B5EF4-FFF2-40B4-BE49-F238E27FC236}">
                <a16:creationId xmlns:a16="http://schemas.microsoft.com/office/drawing/2014/main" id="{2DA23C4F-31AD-4765-91BC-1DECF1CCB98E}"/>
              </a:ext>
            </a:extLst>
          </p:cNvPr>
          <p:cNvPicPr>
            <a:picLocks noChangeAspect="1"/>
          </p:cNvPicPr>
          <p:nvPr/>
        </p:nvPicPr>
        <p:blipFill>
          <a:blip r:embed="rId7"/>
          <a:stretch>
            <a:fillRect/>
          </a:stretch>
        </p:blipFill>
        <p:spPr>
          <a:xfrm>
            <a:off x="5815243" y="4521440"/>
            <a:ext cx="2809875" cy="514350"/>
          </a:xfrm>
          <a:prstGeom prst="rect">
            <a:avLst/>
          </a:prstGeom>
        </p:spPr>
      </p:pic>
      <p:pic>
        <p:nvPicPr>
          <p:cNvPr id="31" name="Picture 30">
            <a:extLst>
              <a:ext uri="{FF2B5EF4-FFF2-40B4-BE49-F238E27FC236}">
                <a16:creationId xmlns:a16="http://schemas.microsoft.com/office/drawing/2014/main" id="{29530BBC-072D-4BD8-8FAF-0E7596C41384}"/>
              </a:ext>
            </a:extLst>
          </p:cNvPr>
          <p:cNvPicPr>
            <a:picLocks noChangeAspect="1"/>
          </p:cNvPicPr>
          <p:nvPr/>
        </p:nvPicPr>
        <p:blipFill>
          <a:blip r:embed="rId8"/>
          <a:stretch>
            <a:fillRect/>
          </a:stretch>
        </p:blipFill>
        <p:spPr>
          <a:xfrm>
            <a:off x="1019921" y="5053055"/>
            <a:ext cx="3648075" cy="438150"/>
          </a:xfrm>
          <a:prstGeom prst="rect">
            <a:avLst/>
          </a:prstGeom>
        </p:spPr>
      </p:pic>
      <p:pic>
        <p:nvPicPr>
          <p:cNvPr id="33" name="Picture 32">
            <a:extLst>
              <a:ext uri="{FF2B5EF4-FFF2-40B4-BE49-F238E27FC236}">
                <a16:creationId xmlns:a16="http://schemas.microsoft.com/office/drawing/2014/main" id="{8B859B5D-7F23-4EE6-9FC0-3A26C72F12D6}"/>
              </a:ext>
            </a:extLst>
          </p:cNvPr>
          <p:cNvPicPr>
            <a:picLocks noChangeAspect="1"/>
          </p:cNvPicPr>
          <p:nvPr/>
        </p:nvPicPr>
        <p:blipFill>
          <a:blip r:embed="rId9"/>
          <a:stretch>
            <a:fillRect/>
          </a:stretch>
        </p:blipFill>
        <p:spPr>
          <a:xfrm>
            <a:off x="5760726" y="5450479"/>
            <a:ext cx="2143125" cy="609600"/>
          </a:xfrm>
          <a:prstGeom prst="rect">
            <a:avLst/>
          </a:prstGeom>
        </p:spPr>
      </p:pic>
    </p:spTree>
    <p:extLst>
      <p:ext uri="{BB962C8B-B14F-4D97-AF65-F5344CB8AC3E}">
        <p14:creationId xmlns:p14="http://schemas.microsoft.com/office/powerpoint/2010/main" val="39704321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D8BE84-65FA-4509-B769-BB56BC39F27D}"/>
              </a:ext>
            </a:extLst>
          </p:cNvPr>
          <p:cNvSpPr>
            <a:spLocks noGrp="1"/>
          </p:cNvSpPr>
          <p:nvPr>
            <p:ph type="title"/>
          </p:nvPr>
        </p:nvSpPr>
        <p:spPr>
          <a:xfrm>
            <a:off x="838200" y="365125"/>
            <a:ext cx="6819900" cy="637198"/>
          </a:xfrm>
        </p:spPr>
        <p:txBody>
          <a:bodyPr>
            <a:normAutofit fontScale="90000"/>
          </a:bodyPr>
          <a:lstStyle/>
          <a:p>
            <a:r>
              <a:rPr lang="en-US" sz="4400" b="1" i="0" dirty="0">
                <a:solidFill>
                  <a:srgbClr val="353535"/>
                </a:solidFill>
                <a:effectLst/>
                <a:latin typeface="Maison"/>
              </a:rPr>
              <a:t>Susceptible-Infected (SI) Model</a:t>
            </a:r>
            <a:endParaRPr lang="en-US" dirty="0"/>
          </a:p>
        </p:txBody>
      </p:sp>
      <p:graphicFrame>
        <p:nvGraphicFramePr>
          <p:cNvPr id="2056" name="Content Placeholder 2">
            <a:extLst>
              <a:ext uri="{FF2B5EF4-FFF2-40B4-BE49-F238E27FC236}">
                <a16:creationId xmlns:a16="http://schemas.microsoft.com/office/drawing/2014/main" id="{E5D8B33D-3C7B-4912-9AAE-EDD09369A480}"/>
              </a:ext>
            </a:extLst>
          </p:cNvPr>
          <p:cNvGraphicFramePr>
            <a:graphicFrameLocks noGrp="1"/>
          </p:cNvGraphicFramePr>
          <p:nvPr>
            <p:ph idx="1"/>
            <p:extLst>
              <p:ext uri="{D42A27DB-BD31-4B8C-83A1-F6EECF244321}">
                <p14:modId xmlns:p14="http://schemas.microsoft.com/office/powerpoint/2010/main" val="1411493176"/>
              </p:ext>
            </p:extLst>
          </p:nvPr>
        </p:nvGraphicFramePr>
        <p:xfrm>
          <a:off x="1075593" y="1129086"/>
          <a:ext cx="5580184" cy="324069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9" name="Picture 8">
            <a:extLst>
              <a:ext uri="{FF2B5EF4-FFF2-40B4-BE49-F238E27FC236}">
                <a16:creationId xmlns:a16="http://schemas.microsoft.com/office/drawing/2014/main" id="{6A65CEEC-DB0C-4C9F-B923-3B9C79908BF2}"/>
              </a:ext>
            </a:extLst>
          </p:cNvPr>
          <p:cNvPicPr>
            <a:picLocks noChangeAspect="1"/>
          </p:cNvPicPr>
          <p:nvPr/>
        </p:nvPicPr>
        <p:blipFill>
          <a:blip r:embed="rId8"/>
          <a:stretch>
            <a:fillRect/>
          </a:stretch>
        </p:blipFill>
        <p:spPr>
          <a:xfrm>
            <a:off x="1251439" y="4130687"/>
            <a:ext cx="1371600" cy="561975"/>
          </a:xfrm>
          <a:prstGeom prst="rect">
            <a:avLst/>
          </a:prstGeom>
        </p:spPr>
      </p:pic>
      <p:pic>
        <p:nvPicPr>
          <p:cNvPr id="2054" name="Picture 6" descr="The Susceptible-Infected (SI) Model.">
            <a:extLst>
              <a:ext uri="{FF2B5EF4-FFF2-40B4-BE49-F238E27FC236}">
                <a16:creationId xmlns:a16="http://schemas.microsoft.com/office/drawing/2014/main" id="{2A72B113-2F74-4CFE-B4AB-5A5EF2113BCC}"/>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551737" y="-1"/>
            <a:ext cx="4640263" cy="6858001"/>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1915220D-7B73-427C-AF2D-C7E0A42DBF41}"/>
              </a:ext>
            </a:extLst>
          </p:cNvPr>
          <p:cNvSpPr txBox="1"/>
          <p:nvPr/>
        </p:nvSpPr>
        <p:spPr>
          <a:xfrm>
            <a:off x="1075593" y="5015547"/>
            <a:ext cx="6097464" cy="147732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353535"/>
                </a:solidFill>
                <a:latin typeface="Merriweather" panose="00000500000000000000" pitchFamily="2" charset="0"/>
              </a:rPr>
              <a:t>With time an infected individual encounters fewer and fewer susceptible individuals. Hence the growth of </a:t>
            </a:r>
            <a:r>
              <a:rPr lang="en-US" sz="1800" dirty="0" err="1">
                <a:solidFill>
                  <a:srgbClr val="353535"/>
                </a:solidFill>
                <a:latin typeface="Merriweather" panose="00000500000000000000" pitchFamily="2" charset="0"/>
              </a:rPr>
              <a:t>i</a:t>
            </a:r>
            <a:r>
              <a:rPr lang="en-US" sz="1800" dirty="0">
                <a:solidFill>
                  <a:srgbClr val="353535"/>
                </a:solidFill>
                <a:latin typeface="Merriweather" panose="00000500000000000000" pitchFamily="2" charset="0"/>
              </a:rPr>
              <a:t> slows for large t. The epidemic ends when everyone has been infected, when </a:t>
            </a:r>
            <a:r>
              <a:rPr lang="en-US" sz="1800" dirty="0" err="1">
                <a:solidFill>
                  <a:srgbClr val="353535"/>
                </a:solidFill>
                <a:latin typeface="Merriweather" panose="00000500000000000000" pitchFamily="2" charset="0"/>
              </a:rPr>
              <a:t>i</a:t>
            </a:r>
            <a:r>
              <a:rPr lang="en-US" sz="1800" dirty="0">
                <a:solidFill>
                  <a:srgbClr val="353535"/>
                </a:solidFill>
                <a:latin typeface="Merriweather" panose="00000500000000000000" pitchFamily="2" charset="0"/>
              </a:rPr>
              <a:t>(t→∞)=1 and s(t→∞)=0.</a:t>
            </a:r>
          </a:p>
        </p:txBody>
      </p:sp>
    </p:spTree>
    <p:extLst>
      <p:ext uri="{BB962C8B-B14F-4D97-AF65-F5344CB8AC3E}">
        <p14:creationId xmlns:p14="http://schemas.microsoft.com/office/powerpoint/2010/main" val="42864332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D8BE84-65FA-4509-B769-BB56BC39F27D}"/>
              </a:ext>
            </a:extLst>
          </p:cNvPr>
          <p:cNvSpPr>
            <a:spLocks noGrp="1"/>
          </p:cNvSpPr>
          <p:nvPr>
            <p:ph type="title"/>
          </p:nvPr>
        </p:nvSpPr>
        <p:spPr>
          <a:xfrm>
            <a:off x="838200" y="365125"/>
            <a:ext cx="5483469" cy="1155944"/>
          </a:xfrm>
        </p:spPr>
        <p:txBody>
          <a:bodyPr>
            <a:normAutofit fontScale="90000"/>
          </a:bodyPr>
          <a:lstStyle/>
          <a:p>
            <a:r>
              <a:rPr lang="en-US" b="1" i="0" dirty="0">
                <a:solidFill>
                  <a:srgbClr val="353535"/>
                </a:solidFill>
                <a:effectLst/>
                <a:latin typeface="Maison"/>
              </a:rPr>
              <a:t>Susceptible-Infected-Susceptible (SIS) Model</a:t>
            </a:r>
            <a:endParaRPr lang="en-US" dirty="0"/>
          </a:p>
        </p:txBody>
      </p:sp>
      <p:pic>
        <p:nvPicPr>
          <p:cNvPr id="3074" name="Picture 2" descr="The Susceptible-Infected-Susceptible (SIS) Model.">
            <a:extLst>
              <a:ext uri="{FF2B5EF4-FFF2-40B4-BE49-F238E27FC236}">
                <a16:creationId xmlns:a16="http://schemas.microsoft.com/office/drawing/2014/main" id="{C1C87804-150A-4609-8248-4CF239EF109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28741" y="0"/>
            <a:ext cx="4799013" cy="6858000"/>
          </a:xfrm>
          <a:prstGeom prst="rect">
            <a:avLst/>
          </a:prstGeom>
          <a:noFill/>
          <a:extLst>
            <a:ext uri="{909E8E84-426E-40DD-AFC4-6F175D3DCCD1}">
              <a14:hiddenFill xmlns:a14="http://schemas.microsoft.com/office/drawing/2010/main">
                <a:solidFill>
                  <a:srgbClr val="FFFFFF"/>
                </a:solidFill>
              </a14:hiddenFill>
            </a:ext>
          </a:extLst>
        </p:spPr>
      </p:pic>
      <p:sp>
        <p:nvSpPr>
          <p:cNvPr id="10" name="Content Placeholder 2">
            <a:extLst>
              <a:ext uri="{FF2B5EF4-FFF2-40B4-BE49-F238E27FC236}">
                <a16:creationId xmlns:a16="http://schemas.microsoft.com/office/drawing/2014/main" id="{891BEA65-1BDC-438A-978B-95BA108EFC16}"/>
              </a:ext>
            </a:extLst>
          </p:cNvPr>
          <p:cNvSpPr>
            <a:spLocks noGrp="1"/>
          </p:cNvSpPr>
          <p:nvPr>
            <p:ph idx="1"/>
          </p:nvPr>
        </p:nvSpPr>
        <p:spPr>
          <a:xfrm>
            <a:off x="838200" y="1756770"/>
            <a:ext cx="6190412" cy="3344459"/>
          </a:xfrm>
        </p:spPr>
        <p:txBody>
          <a:bodyPr anchor="t">
            <a:normAutofit/>
          </a:bodyPr>
          <a:lstStyle/>
          <a:p>
            <a:r>
              <a:rPr lang="en-US" sz="1800" b="0" i="1" dirty="0">
                <a:effectLst/>
                <a:latin typeface="Merriweather" panose="00000500000000000000" pitchFamily="2" charset="0"/>
              </a:rPr>
              <a:t>SIS model</a:t>
            </a:r>
            <a:r>
              <a:rPr lang="en-US" sz="1800" b="0" i="0" dirty="0">
                <a:effectLst/>
                <a:latin typeface="Merriweather" panose="00000500000000000000" pitchFamily="2" charset="0"/>
              </a:rPr>
              <a:t>, which has the same two states as the SI model, susceptible and infected. </a:t>
            </a:r>
            <a:endParaRPr lang="en-US" sz="1800" dirty="0">
              <a:latin typeface="Merriweather" panose="00000500000000000000" pitchFamily="2" charset="0"/>
            </a:endParaRPr>
          </a:p>
          <a:p>
            <a:r>
              <a:rPr lang="en-US" sz="1800" b="0" i="0" dirty="0">
                <a:effectLst/>
                <a:latin typeface="Merriweather" panose="00000500000000000000" pitchFamily="2" charset="0"/>
              </a:rPr>
              <a:t>The difference is that now infected individuals recover at a fixed rate </a:t>
            </a:r>
            <a:r>
              <a:rPr lang="en-US" sz="1800" b="0" i="1" dirty="0">
                <a:effectLst/>
                <a:latin typeface="Merriweather" panose="00000500000000000000" pitchFamily="2" charset="0"/>
              </a:rPr>
              <a:t>μ</a:t>
            </a:r>
            <a:r>
              <a:rPr lang="en-US" sz="1800" b="0" i="0" dirty="0">
                <a:effectLst/>
                <a:latin typeface="Merriweather" panose="00000500000000000000" pitchFamily="2" charset="0"/>
              </a:rPr>
              <a:t>, becoming susceptible again. </a:t>
            </a:r>
            <a:endParaRPr lang="en-US" sz="1800" dirty="0">
              <a:latin typeface="Merriweather" panose="00000500000000000000" pitchFamily="2" charset="0"/>
            </a:endParaRPr>
          </a:p>
          <a:p>
            <a:r>
              <a:rPr lang="en-US" sz="1800" b="0" i="0" dirty="0">
                <a:effectLst/>
                <a:latin typeface="Merriweather" panose="00000500000000000000" pitchFamily="2" charset="0"/>
              </a:rPr>
              <a:t>The equation describing the dynamics of this model is an extension of</a:t>
            </a:r>
            <a:endParaRPr lang="en-US" sz="1800" dirty="0"/>
          </a:p>
        </p:txBody>
      </p:sp>
      <p:pic>
        <p:nvPicPr>
          <p:cNvPr id="11" name="Picture 10">
            <a:extLst>
              <a:ext uri="{FF2B5EF4-FFF2-40B4-BE49-F238E27FC236}">
                <a16:creationId xmlns:a16="http://schemas.microsoft.com/office/drawing/2014/main" id="{462E6D49-0AFD-426F-B1F1-0EF77EFFE092}"/>
              </a:ext>
            </a:extLst>
          </p:cNvPr>
          <p:cNvPicPr>
            <a:picLocks noChangeAspect="1"/>
          </p:cNvPicPr>
          <p:nvPr/>
        </p:nvPicPr>
        <p:blipFill>
          <a:blip r:embed="rId4"/>
          <a:stretch>
            <a:fillRect/>
          </a:stretch>
        </p:blipFill>
        <p:spPr>
          <a:xfrm>
            <a:off x="1066797" y="5806758"/>
            <a:ext cx="3217333" cy="686117"/>
          </a:xfrm>
          <a:prstGeom prst="rect">
            <a:avLst/>
          </a:prstGeom>
        </p:spPr>
      </p:pic>
      <p:pic>
        <p:nvPicPr>
          <p:cNvPr id="12" name="Picture 11">
            <a:extLst>
              <a:ext uri="{FF2B5EF4-FFF2-40B4-BE49-F238E27FC236}">
                <a16:creationId xmlns:a16="http://schemas.microsoft.com/office/drawing/2014/main" id="{16BC6CF8-5156-4D45-8BEF-097A1D67B97F}"/>
              </a:ext>
            </a:extLst>
          </p:cNvPr>
          <p:cNvPicPr>
            <a:picLocks noChangeAspect="1"/>
          </p:cNvPicPr>
          <p:nvPr/>
        </p:nvPicPr>
        <p:blipFill>
          <a:blip r:embed="rId5"/>
          <a:stretch>
            <a:fillRect/>
          </a:stretch>
        </p:blipFill>
        <p:spPr>
          <a:xfrm>
            <a:off x="1066800" y="3968076"/>
            <a:ext cx="3217333" cy="435236"/>
          </a:xfrm>
          <a:prstGeom prst="rect">
            <a:avLst/>
          </a:prstGeom>
        </p:spPr>
      </p:pic>
      <p:pic>
        <p:nvPicPr>
          <p:cNvPr id="14" name="Picture 13">
            <a:extLst>
              <a:ext uri="{FF2B5EF4-FFF2-40B4-BE49-F238E27FC236}">
                <a16:creationId xmlns:a16="http://schemas.microsoft.com/office/drawing/2014/main" id="{2ABC87E7-4442-4675-B499-A1E2C180A8D0}"/>
              </a:ext>
            </a:extLst>
          </p:cNvPr>
          <p:cNvPicPr>
            <a:picLocks noChangeAspect="1"/>
          </p:cNvPicPr>
          <p:nvPr/>
        </p:nvPicPr>
        <p:blipFill>
          <a:blip r:embed="rId6"/>
          <a:stretch>
            <a:fillRect/>
          </a:stretch>
        </p:blipFill>
        <p:spPr>
          <a:xfrm>
            <a:off x="1066798" y="4775475"/>
            <a:ext cx="3217333" cy="548620"/>
          </a:xfrm>
          <a:prstGeom prst="rect">
            <a:avLst/>
          </a:prstGeom>
        </p:spPr>
      </p:pic>
    </p:spTree>
    <p:extLst>
      <p:ext uri="{BB962C8B-B14F-4D97-AF65-F5344CB8AC3E}">
        <p14:creationId xmlns:p14="http://schemas.microsoft.com/office/powerpoint/2010/main" val="10502525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D8BE84-65FA-4509-B769-BB56BC39F27D}"/>
              </a:ext>
            </a:extLst>
          </p:cNvPr>
          <p:cNvSpPr>
            <a:spLocks noGrp="1"/>
          </p:cNvSpPr>
          <p:nvPr>
            <p:ph type="title"/>
          </p:nvPr>
        </p:nvSpPr>
        <p:spPr>
          <a:xfrm>
            <a:off x="838200" y="365125"/>
            <a:ext cx="5483469" cy="1155944"/>
          </a:xfrm>
        </p:spPr>
        <p:txBody>
          <a:bodyPr>
            <a:normAutofit fontScale="90000"/>
          </a:bodyPr>
          <a:lstStyle/>
          <a:p>
            <a:r>
              <a:rPr lang="en-US" b="1" i="0" dirty="0">
                <a:solidFill>
                  <a:srgbClr val="353535"/>
                </a:solidFill>
                <a:effectLst/>
                <a:latin typeface="Maison"/>
              </a:rPr>
              <a:t>Susceptible-Infected-Recovered (SIR) Model</a:t>
            </a:r>
            <a:endParaRPr lang="en-US" dirty="0"/>
          </a:p>
        </p:txBody>
      </p:sp>
      <p:pic>
        <p:nvPicPr>
          <p:cNvPr id="4098" name="Picture 2" descr="The Susceptible-Infected-Recovered (SIR) Model.">
            <a:extLst>
              <a:ext uri="{FF2B5EF4-FFF2-40B4-BE49-F238E27FC236}">
                <a16:creationId xmlns:a16="http://schemas.microsoft.com/office/drawing/2014/main" id="{5BD29835-5DDB-41C8-8928-6EF24C7DAF8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07668" y="261649"/>
            <a:ext cx="5611783" cy="6334701"/>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11FFE453-799B-43C2-B9DF-86AA2925AD5E}"/>
              </a:ext>
            </a:extLst>
          </p:cNvPr>
          <p:cNvSpPr txBox="1"/>
          <p:nvPr/>
        </p:nvSpPr>
        <p:spPr>
          <a:xfrm>
            <a:off x="991333" y="1953836"/>
            <a:ext cx="6097464" cy="3970318"/>
          </a:xfrm>
          <a:prstGeom prst="rect">
            <a:avLst/>
          </a:prstGeom>
          <a:noFill/>
        </p:spPr>
        <p:txBody>
          <a:bodyPr wrap="square">
            <a:spAutoFit/>
          </a:bodyPr>
          <a:lstStyle/>
          <a:p>
            <a:pPr algn="l">
              <a:buFont typeface="+mj-lt"/>
              <a:buAutoNum type="alphaLcPeriod"/>
            </a:pPr>
            <a:r>
              <a:rPr lang="en-US" b="0" i="0" dirty="0">
                <a:solidFill>
                  <a:srgbClr val="353535"/>
                </a:solidFill>
                <a:effectLst/>
                <a:latin typeface="Maison"/>
              </a:rPr>
              <a:t>In contrast with the SIS model, in the SIR model recovered individuals enter a </a:t>
            </a:r>
            <a:r>
              <a:rPr lang="en-US" b="0" i="1" dirty="0">
                <a:solidFill>
                  <a:srgbClr val="353535"/>
                </a:solidFill>
                <a:effectLst/>
                <a:latin typeface="Maison"/>
              </a:rPr>
              <a:t>recovered</a:t>
            </a:r>
            <a:r>
              <a:rPr lang="en-US" b="0" i="0" dirty="0">
                <a:solidFill>
                  <a:srgbClr val="353535"/>
                </a:solidFill>
                <a:effectLst/>
                <a:latin typeface="Maison"/>
              </a:rPr>
              <a:t> state, meaning that they develop immunity rather than becoming susceptible again. Flu, SARS and Plague are diseases with this property; hence we must use the SIR model to describe their spread.</a:t>
            </a:r>
          </a:p>
          <a:p>
            <a:pPr algn="l">
              <a:buFont typeface="+mj-lt"/>
              <a:buAutoNum type="alphaLcPeriod"/>
            </a:pPr>
            <a:endParaRPr lang="en-US" b="0" i="0" dirty="0">
              <a:solidFill>
                <a:srgbClr val="353535"/>
              </a:solidFill>
              <a:effectLst/>
              <a:latin typeface="Maison"/>
            </a:endParaRPr>
          </a:p>
          <a:p>
            <a:pPr algn="l">
              <a:buFont typeface="+mj-lt"/>
              <a:buAutoNum type="alphaLcPeriod"/>
            </a:pPr>
            <a:r>
              <a:rPr lang="en-US" b="0" i="0" dirty="0">
                <a:solidFill>
                  <a:srgbClr val="353535"/>
                </a:solidFill>
                <a:effectLst/>
                <a:latin typeface="Maison"/>
              </a:rPr>
              <a:t>The differential equations governing the time evolution of the fraction of individuals in the susceptible </a:t>
            </a:r>
            <a:r>
              <a:rPr lang="en-US" b="0" i="1" dirty="0">
                <a:solidFill>
                  <a:srgbClr val="353535"/>
                </a:solidFill>
                <a:effectLst/>
                <a:latin typeface="Maison"/>
              </a:rPr>
              <a:t>s</a:t>
            </a:r>
            <a:r>
              <a:rPr lang="en-US" b="0" i="0" dirty="0">
                <a:solidFill>
                  <a:srgbClr val="353535"/>
                </a:solidFill>
                <a:effectLst/>
                <a:latin typeface="Maison"/>
              </a:rPr>
              <a:t>, infected </a:t>
            </a:r>
            <a:r>
              <a:rPr lang="en-US" b="0" i="1" dirty="0" err="1">
                <a:solidFill>
                  <a:srgbClr val="353535"/>
                </a:solidFill>
                <a:effectLst/>
                <a:latin typeface="Maison"/>
              </a:rPr>
              <a:t>i</a:t>
            </a:r>
            <a:r>
              <a:rPr lang="en-US" b="0" i="0" dirty="0">
                <a:solidFill>
                  <a:srgbClr val="353535"/>
                </a:solidFill>
                <a:effectLst/>
                <a:latin typeface="Maison"/>
              </a:rPr>
              <a:t> and the removed </a:t>
            </a:r>
            <a:r>
              <a:rPr lang="en-US" b="0" i="1" dirty="0">
                <a:solidFill>
                  <a:srgbClr val="353535"/>
                </a:solidFill>
                <a:effectLst/>
                <a:latin typeface="Maison"/>
              </a:rPr>
              <a:t>r</a:t>
            </a:r>
            <a:r>
              <a:rPr lang="en-US" b="0" i="0" dirty="0">
                <a:solidFill>
                  <a:srgbClr val="353535"/>
                </a:solidFill>
                <a:effectLst/>
                <a:latin typeface="Maison"/>
              </a:rPr>
              <a:t> state.</a:t>
            </a:r>
          </a:p>
          <a:p>
            <a:pPr algn="l">
              <a:buFont typeface="+mj-lt"/>
              <a:buAutoNum type="alphaLcPeriod"/>
            </a:pPr>
            <a:endParaRPr lang="en-US" b="0" i="0" dirty="0">
              <a:solidFill>
                <a:srgbClr val="353535"/>
              </a:solidFill>
              <a:effectLst/>
              <a:latin typeface="Maison"/>
            </a:endParaRPr>
          </a:p>
          <a:p>
            <a:pPr algn="l">
              <a:buFont typeface="+mj-lt"/>
              <a:buAutoNum type="alphaLcPeriod"/>
            </a:pPr>
            <a:r>
              <a:rPr lang="en-US" b="0" i="0" dirty="0">
                <a:solidFill>
                  <a:srgbClr val="353535"/>
                </a:solidFill>
                <a:effectLst/>
                <a:latin typeface="Maison"/>
              </a:rPr>
              <a:t>The time dependent behavior of </a:t>
            </a:r>
            <a:r>
              <a:rPr lang="en-US" b="0" i="1" dirty="0">
                <a:solidFill>
                  <a:srgbClr val="353535"/>
                </a:solidFill>
                <a:effectLst/>
                <a:latin typeface="Maison"/>
              </a:rPr>
              <a:t>s</a:t>
            </a:r>
            <a:r>
              <a:rPr lang="en-US" b="0" i="0" dirty="0">
                <a:solidFill>
                  <a:srgbClr val="353535"/>
                </a:solidFill>
                <a:effectLst/>
                <a:latin typeface="Maison"/>
              </a:rPr>
              <a:t>, </a:t>
            </a:r>
            <a:r>
              <a:rPr lang="en-US" b="0" i="1" dirty="0" err="1">
                <a:solidFill>
                  <a:srgbClr val="353535"/>
                </a:solidFill>
                <a:effectLst/>
                <a:latin typeface="Maison"/>
              </a:rPr>
              <a:t>i</a:t>
            </a:r>
            <a:r>
              <a:rPr lang="en-US" b="0" i="0" dirty="0">
                <a:solidFill>
                  <a:srgbClr val="353535"/>
                </a:solidFill>
                <a:effectLst/>
                <a:latin typeface="Maison"/>
              </a:rPr>
              <a:t> and </a:t>
            </a:r>
            <a:r>
              <a:rPr lang="en-US" b="0" i="1" dirty="0">
                <a:solidFill>
                  <a:srgbClr val="353535"/>
                </a:solidFill>
                <a:effectLst/>
                <a:latin typeface="Maison"/>
              </a:rPr>
              <a:t>r</a:t>
            </a:r>
            <a:r>
              <a:rPr lang="en-US" b="0" i="0" dirty="0">
                <a:solidFill>
                  <a:srgbClr val="353535"/>
                </a:solidFill>
                <a:effectLst/>
                <a:latin typeface="Maison"/>
              </a:rPr>
              <a:t> as predicted by the equations shown in (b). According to the model all individuals transition from a susceptible (healthy) state to the infected (sick) state and then to the recovered (immune) state.</a:t>
            </a:r>
          </a:p>
        </p:txBody>
      </p:sp>
    </p:spTree>
    <p:extLst>
      <p:ext uri="{BB962C8B-B14F-4D97-AF65-F5344CB8AC3E}">
        <p14:creationId xmlns:p14="http://schemas.microsoft.com/office/powerpoint/2010/main" val="600886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2679492-7988-4050-9056-54244445241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091B163-7D61-4891-ABCF-5C13D9C418D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779911" cy="6858000"/>
          </a:xfrm>
          <a:prstGeom prst="rect">
            <a:avLst/>
          </a:prstGeom>
          <a:gradFill flip="none" rotWithShape="1">
            <a:gsLst>
              <a:gs pos="100000">
                <a:schemeClr val="accent4"/>
              </a:gs>
              <a:gs pos="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C76A5FE-06CB-4233-BC35-5BE9FF8D7C34}"/>
              </a:ext>
            </a:extLst>
          </p:cNvPr>
          <p:cNvSpPr>
            <a:spLocks noGrp="1"/>
          </p:cNvSpPr>
          <p:nvPr>
            <p:ph type="title"/>
          </p:nvPr>
        </p:nvSpPr>
        <p:spPr>
          <a:xfrm>
            <a:off x="1188069" y="381935"/>
            <a:ext cx="4008583" cy="5974414"/>
          </a:xfrm>
        </p:spPr>
        <p:txBody>
          <a:bodyPr anchor="ctr">
            <a:normAutofit/>
          </a:bodyPr>
          <a:lstStyle/>
          <a:p>
            <a:r>
              <a:rPr lang="en-US" sz="6700" b="1" i="0">
                <a:solidFill>
                  <a:schemeClr val="bg1"/>
                </a:solidFill>
                <a:effectLst/>
                <a:latin typeface="Maison"/>
              </a:rPr>
              <a:t>Network Epidemics</a:t>
            </a:r>
            <a:endParaRPr lang="en-US" sz="6700">
              <a:solidFill>
                <a:schemeClr val="bg1"/>
              </a:solidFill>
            </a:endParaRPr>
          </a:p>
        </p:txBody>
      </p:sp>
      <p:sp>
        <p:nvSpPr>
          <p:cNvPr id="12"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3061" y="554152"/>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bg1"/>
          </a:solidFill>
          <a:ln w="776" cap="flat">
            <a:noFill/>
            <a:prstDash val="solid"/>
            <a:miter/>
          </a:ln>
        </p:spPr>
        <p:txBody>
          <a:bodyPr rtlCol="0" anchor="ctr"/>
          <a:lstStyle/>
          <a:p>
            <a:endParaRPr lang="en-US"/>
          </a:p>
        </p:txBody>
      </p:sp>
      <p:sp>
        <p:nvSpPr>
          <p:cNvPr id="14"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75643" y="837005"/>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bg1"/>
          </a:solidFill>
          <a:ln w="516" cap="flat">
            <a:noFill/>
            <a:prstDash val="solid"/>
            <a:miter/>
          </a:ln>
        </p:spPr>
        <p:txBody>
          <a:bodyPr rtlCol="0" anchor="ctr"/>
          <a:lstStyle/>
          <a:p>
            <a:endParaRPr lang="en-US"/>
          </a:p>
        </p:txBody>
      </p:sp>
      <p:sp>
        <p:nvSpPr>
          <p:cNvPr id="16"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3892" y="1472473"/>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bg1"/>
          </a:solidFill>
          <a:ln w="751" cap="flat">
            <a:noFill/>
            <a:prstDash val="solid"/>
            <a:miter/>
          </a:ln>
        </p:spPr>
        <p:txBody>
          <a:bodyPr rtlCol="0" anchor="ctr"/>
          <a:lstStyle/>
          <a:p>
            <a:endParaRPr lang="en-US"/>
          </a:p>
        </p:txBody>
      </p:sp>
      <p:sp>
        <p:nvSpPr>
          <p:cNvPr id="139" name="Content Placeholder 2">
            <a:extLst>
              <a:ext uri="{FF2B5EF4-FFF2-40B4-BE49-F238E27FC236}">
                <a16:creationId xmlns:a16="http://schemas.microsoft.com/office/drawing/2014/main" id="{A3ABC023-D79B-4E9A-A119-6FFDBFE070B1}"/>
              </a:ext>
            </a:extLst>
          </p:cNvPr>
          <p:cNvSpPr>
            <a:spLocks noGrp="1"/>
          </p:cNvSpPr>
          <p:nvPr>
            <p:ph idx="1"/>
          </p:nvPr>
        </p:nvSpPr>
        <p:spPr>
          <a:xfrm>
            <a:off x="6096000" y="381935"/>
            <a:ext cx="4986955" cy="5974415"/>
          </a:xfrm>
        </p:spPr>
        <p:txBody>
          <a:bodyPr anchor="ctr">
            <a:normAutofit/>
          </a:bodyPr>
          <a:lstStyle/>
          <a:p>
            <a:r>
              <a:rPr lang="en-US" sz="1400" b="0" i="0" dirty="0">
                <a:effectLst/>
                <a:latin typeface="Merriweather" panose="00000500000000000000" pitchFamily="2" charset="0"/>
              </a:rPr>
              <a:t>The epidemic models discussed in the previous section do not incorporate the structure of the contract network that facilitates the spread of a pathogen. Instead, they assume that any individual can meet any other individual (homogenous mixing hypothesis) and that all individuals have comparable number of contacts, </a:t>
            </a:r>
            <a:r>
              <a:rPr lang="en-US" sz="1400" b="0" i="1" dirty="0">
                <a:effectLst/>
                <a:latin typeface="Merriweather" panose="00000500000000000000" pitchFamily="2" charset="0"/>
              </a:rPr>
              <a:t>〈k〉</a:t>
            </a:r>
            <a:r>
              <a:rPr lang="en-US" sz="1400" b="0" i="0" dirty="0">
                <a:effectLst/>
                <a:latin typeface="Merriweather" panose="00000500000000000000" pitchFamily="2" charset="0"/>
              </a:rPr>
              <a:t>. </a:t>
            </a:r>
            <a:r>
              <a:rPr lang="en-US" sz="1400" b="0" i="0">
                <a:effectLst/>
                <a:latin typeface="Merriweather" panose="00000500000000000000" pitchFamily="2" charset="0"/>
              </a:rPr>
              <a:t>However, Individual </a:t>
            </a:r>
            <a:r>
              <a:rPr lang="en-US" sz="1400" b="0" i="0" dirty="0">
                <a:effectLst/>
                <a:latin typeface="Merriweather" panose="00000500000000000000" pitchFamily="2" charset="0"/>
              </a:rPr>
              <a:t>can transmit a pathogen only to those they contact with, hence pathogens spread on a complex contact network. Furthermore, these contact networks are often scale-free, hence </a:t>
            </a:r>
            <a:r>
              <a:rPr lang="en-US" sz="1400" b="0" i="1" dirty="0">
                <a:effectLst/>
                <a:latin typeface="Merriweather" panose="00000500000000000000" pitchFamily="2" charset="0"/>
              </a:rPr>
              <a:t>〈k〉</a:t>
            </a:r>
            <a:r>
              <a:rPr lang="en-US" sz="1400" b="0" i="0" dirty="0">
                <a:effectLst/>
                <a:latin typeface="Merriweather" panose="00000500000000000000" pitchFamily="2" charset="0"/>
              </a:rPr>
              <a:t> is not sufficient to characterize their topology.</a:t>
            </a:r>
          </a:p>
          <a:p>
            <a:r>
              <a:rPr lang="en-US" sz="1400" b="0" i="0" dirty="0">
                <a:effectLst/>
                <a:latin typeface="Merriweather" panose="00000500000000000000" pitchFamily="2" charset="0"/>
              </a:rPr>
              <a:t>The failure of the basic hypotheses prompted a fundamental revision of the epidemic modeling framework. This change began with the work of Romualdo Pastor-</a:t>
            </a:r>
            <a:r>
              <a:rPr lang="en-US" sz="1400" b="0" i="0" dirty="0" err="1">
                <a:effectLst/>
                <a:latin typeface="Merriweather" panose="00000500000000000000" pitchFamily="2" charset="0"/>
              </a:rPr>
              <a:t>Satorras</a:t>
            </a:r>
            <a:r>
              <a:rPr lang="en-US" sz="1400" b="0" i="0" dirty="0">
                <a:effectLst/>
                <a:latin typeface="Merriweather" panose="00000500000000000000" pitchFamily="2" charset="0"/>
              </a:rPr>
              <a:t> and Alessandro </a:t>
            </a:r>
            <a:r>
              <a:rPr lang="en-US" sz="1400" b="0" i="0" dirty="0" err="1">
                <a:effectLst/>
                <a:latin typeface="Merriweather" panose="00000500000000000000" pitchFamily="2" charset="0"/>
              </a:rPr>
              <a:t>Vespignani</a:t>
            </a:r>
            <a:r>
              <a:rPr lang="en-US" sz="1400" b="0" i="0" dirty="0">
                <a:effectLst/>
                <a:latin typeface="Merriweather" panose="00000500000000000000" pitchFamily="2" charset="0"/>
              </a:rPr>
              <a:t>, who in 2001 extended the basic epidemic models to incorporate in a self-consistent fashion the topological characteristics of the underlying contact network. </a:t>
            </a:r>
            <a:endParaRPr lang="en-US" sz="1400" dirty="0"/>
          </a:p>
        </p:txBody>
      </p:sp>
      <p:cxnSp>
        <p:nvCxnSpPr>
          <p:cNvPr id="18" name="Straight Connector 17">
            <a:extLst>
              <a:ext uri="{FF2B5EF4-FFF2-40B4-BE49-F238E27FC236}">
                <a16:creationId xmlns:a16="http://schemas.microsoft.com/office/drawing/2014/main" id="{C49DA8F6-BCC1-4447-B54C-57856834B94B}"/>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2"/>
                </a:gs>
                <a:gs pos="100000">
                  <a:schemeClr val="accent4"/>
                </a:gs>
              </a:gsLst>
              <a:lin ang="54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659758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2679492-7988-4050-9056-54244445241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4BF1FF1-075A-4AAC-87C7-16F20BB21DBB}"/>
              </a:ext>
            </a:extLst>
          </p:cNvPr>
          <p:cNvSpPr>
            <a:spLocks noGrp="1"/>
          </p:cNvSpPr>
          <p:nvPr>
            <p:ph type="title"/>
          </p:nvPr>
        </p:nvSpPr>
        <p:spPr>
          <a:xfrm>
            <a:off x="6412091" y="501651"/>
            <a:ext cx="4395340" cy="1716255"/>
          </a:xfrm>
        </p:spPr>
        <p:txBody>
          <a:bodyPr anchor="b">
            <a:normAutofit/>
          </a:bodyPr>
          <a:lstStyle/>
          <a:p>
            <a:r>
              <a:rPr lang="en-US" sz="3000" b="1" i="0">
                <a:effectLst/>
                <a:latin typeface="Maison"/>
              </a:rPr>
              <a:t>Susceptible-Infected (SI) Model on a Network</a:t>
            </a:r>
            <a:br>
              <a:rPr lang="en-US" sz="3000" b="1" i="0">
                <a:effectLst/>
                <a:latin typeface="Maison"/>
              </a:rPr>
            </a:br>
            <a:endParaRPr lang="en-US" sz="3000"/>
          </a:p>
        </p:txBody>
      </p:sp>
      <p:sp>
        <p:nvSpPr>
          <p:cNvPr id="11" name="Rectangle 10">
            <a:extLst>
              <a:ext uri="{FF2B5EF4-FFF2-40B4-BE49-F238E27FC236}">
                <a16:creationId xmlns:a16="http://schemas.microsoft.com/office/drawing/2014/main" id="{B091B163-7D61-4891-ABCF-5C13D9C418D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779911" cy="6858000"/>
          </a:xfrm>
          <a:prstGeom prst="rect">
            <a:avLst/>
          </a:prstGeom>
          <a:gradFill flip="none" rotWithShape="1">
            <a:gsLst>
              <a:gs pos="100000">
                <a:schemeClr val="accent4"/>
              </a:gs>
              <a:gs pos="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2" descr="Degree Block Approximation.">
            <a:extLst>
              <a:ext uri="{FF2B5EF4-FFF2-40B4-BE49-F238E27FC236}">
                <a16:creationId xmlns:a16="http://schemas.microsoft.com/office/drawing/2014/main" id="{87D3A067-D9B3-4E60-84C8-208E3BC40A32}"/>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279142" y="1359778"/>
            <a:ext cx="5221625" cy="3289623"/>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EFA05779-8195-4B99-A75F-0976C8F965A2}"/>
              </a:ext>
            </a:extLst>
          </p:cNvPr>
          <p:cNvSpPr>
            <a:spLocks noGrp="1"/>
          </p:cNvSpPr>
          <p:nvPr>
            <p:ph idx="1"/>
          </p:nvPr>
        </p:nvSpPr>
        <p:spPr>
          <a:xfrm>
            <a:off x="6392582" y="1899139"/>
            <a:ext cx="4984664" cy="1415562"/>
          </a:xfrm>
        </p:spPr>
        <p:txBody>
          <a:bodyPr anchor="t">
            <a:normAutofit/>
          </a:bodyPr>
          <a:lstStyle/>
          <a:p>
            <a:r>
              <a:rPr lang="en-US" sz="1800" b="0" i="0" dirty="0">
                <a:solidFill>
                  <a:srgbClr val="353535"/>
                </a:solidFill>
                <a:effectLst/>
                <a:latin typeface="Merriweather" panose="00000500000000000000" pitchFamily="2" charset="0"/>
              </a:rPr>
              <a:t>achieved by the </a:t>
            </a:r>
            <a:r>
              <a:rPr lang="en-US" sz="1800" b="0" i="1" dirty="0">
                <a:solidFill>
                  <a:srgbClr val="353535"/>
                </a:solidFill>
                <a:effectLst/>
                <a:latin typeface="Merriweather" panose="00000500000000000000" pitchFamily="2" charset="0"/>
              </a:rPr>
              <a:t>degree block approximation</a:t>
            </a:r>
            <a:r>
              <a:rPr lang="en-US" sz="1800" b="0" i="0" dirty="0">
                <a:solidFill>
                  <a:srgbClr val="353535"/>
                </a:solidFill>
                <a:effectLst/>
                <a:latin typeface="Merriweather" panose="00000500000000000000" pitchFamily="2" charset="0"/>
              </a:rPr>
              <a:t>, that distinguishes nodes based on their degree and assumes that nodes with the same degree are statistically equivalent</a:t>
            </a:r>
          </a:p>
          <a:p>
            <a:pPr marL="0" indent="0">
              <a:buNone/>
            </a:pPr>
            <a:endParaRPr lang="en-US" sz="4000" dirty="0"/>
          </a:p>
        </p:txBody>
      </p:sp>
      <p:cxnSp>
        <p:nvCxnSpPr>
          <p:cNvPr id="13" name="Straight Connector 12">
            <a:extLst>
              <a:ext uri="{FF2B5EF4-FFF2-40B4-BE49-F238E27FC236}">
                <a16:creationId xmlns:a16="http://schemas.microsoft.com/office/drawing/2014/main" id="{C49DA8F6-BCC1-4447-B54C-57856834B94B}"/>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B8C234DC-208E-422B-B6AE-0A1F66E740FE}"/>
              </a:ext>
            </a:extLst>
          </p:cNvPr>
          <p:cNvSpPr txBox="1"/>
          <p:nvPr/>
        </p:nvSpPr>
        <p:spPr>
          <a:xfrm>
            <a:off x="364795" y="4863828"/>
            <a:ext cx="3310390" cy="369332"/>
          </a:xfrm>
          <a:prstGeom prst="rect">
            <a:avLst/>
          </a:prstGeom>
          <a:noFill/>
        </p:spPr>
        <p:txBody>
          <a:bodyPr wrap="square">
            <a:spAutoFit/>
          </a:bodyPr>
          <a:lstStyle/>
          <a:p>
            <a:r>
              <a:rPr lang="en-US" b="0" i="1" dirty="0">
                <a:solidFill>
                  <a:srgbClr val="353535"/>
                </a:solidFill>
                <a:effectLst/>
                <a:latin typeface="Merriweather" panose="00000500000000000000" pitchFamily="2" charset="0"/>
              </a:rPr>
              <a:t>degree block approximation</a:t>
            </a:r>
            <a:endParaRPr lang="en-US" dirty="0"/>
          </a:p>
        </p:txBody>
      </p:sp>
      <p:pic>
        <p:nvPicPr>
          <p:cNvPr id="7" name="Picture 6">
            <a:extLst>
              <a:ext uri="{FF2B5EF4-FFF2-40B4-BE49-F238E27FC236}">
                <a16:creationId xmlns:a16="http://schemas.microsoft.com/office/drawing/2014/main" id="{03202A63-DA3E-48DD-B2DC-B0A7CAEAFEB7}"/>
              </a:ext>
            </a:extLst>
          </p:cNvPr>
          <p:cNvPicPr>
            <a:picLocks noChangeAspect="1"/>
          </p:cNvPicPr>
          <p:nvPr/>
        </p:nvPicPr>
        <p:blipFill>
          <a:blip r:embed="rId4"/>
          <a:stretch>
            <a:fillRect/>
          </a:stretch>
        </p:blipFill>
        <p:spPr>
          <a:xfrm>
            <a:off x="6720254" y="3305910"/>
            <a:ext cx="1143000" cy="600075"/>
          </a:xfrm>
          <a:prstGeom prst="rect">
            <a:avLst/>
          </a:prstGeom>
        </p:spPr>
      </p:pic>
      <p:pic>
        <p:nvPicPr>
          <p:cNvPr id="12" name="Picture 11">
            <a:extLst>
              <a:ext uri="{FF2B5EF4-FFF2-40B4-BE49-F238E27FC236}">
                <a16:creationId xmlns:a16="http://schemas.microsoft.com/office/drawing/2014/main" id="{2D74FE4F-0406-4331-A033-F9712FFCC2BB}"/>
              </a:ext>
            </a:extLst>
          </p:cNvPr>
          <p:cNvPicPr>
            <a:picLocks noChangeAspect="1"/>
          </p:cNvPicPr>
          <p:nvPr/>
        </p:nvPicPr>
        <p:blipFill>
          <a:blip r:embed="rId5"/>
          <a:stretch>
            <a:fillRect/>
          </a:stretch>
        </p:blipFill>
        <p:spPr>
          <a:xfrm>
            <a:off x="6720254" y="4117045"/>
            <a:ext cx="1476375" cy="704850"/>
          </a:xfrm>
          <a:prstGeom prst="rect">
            <a:avLst/>
          </a:prstGeom>
        </p:spPr>
      </p:pic>
      <p:pic>
        <p:nvPicPr>
          <p:cNvPr id="15" name="Picture 14">
            <a:extLst>
              <a:ext uri="{FF2B5EF4-FFF2-40B4-BE49-F238E27FC236}">
                <a16:creationId xmlns:a16="http://schemas.microsoft.com/office/drawing/2014/main" id="{3F4445B0-F1D9-4EA9-95B1-05ABF0091FBD}"/>
              </a:ext>
            </a:extLst>
          </p:cNvPr>
          <p:cNvPicPr>
            <a:picLocks noChangeAspect="1"/>
          </p:cNvPicPr>
          <p:nvPr/>
        </p:nvPicPr>
        <p:blipFill>
          <a:blip r:embed="rId6"/>
          <a:stretch>
            <a:fillRect/>
          </a:stretch>
        </p:blipFill>
        <p:spPr>
          <a:xfrm>
            <a:off x="6720254" y="5056813"/>
            <a:ext cx="2466975" cy="581025"/>
          </a:xfrm>
          <a:prstGeom prst="rect">
            <a:avLst/>
          </a:prstGeom>
        </p:spPr>
      </p:pic>
    </p:spTree>
    <p:extLst>
      <p:ext uri="{BB962C8B-B14F-4D97-AF65-F5344CB8AC3E}">
        <p14:creationId xmlns:p14="http://schemas.microsoft.com/office/powerpoint/2010/main" val="32377896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4BA9EDF-5D69-4AFE-81D0-25C659773AE7}"/>
              </a:ext>
            </a:extLst>
          </p:cNvPr>
          <p:cNvSpPr>
            <a:spLocks noGrp="1"/>
          </p:cNvSpPr>
          <p:nvPr>
            <p:ph type="title"/>
          </p:nvPr>
        </p:nvSpPr>
        <p:spPr>
          <a:xfrm>
            <a:off x="890752" y="693173"/>
            <a:ext cx="9408101" cy="1470033"/>
          </a:xfrm>
        </p:spPr>
        <p:txBody>
          <a:bodyPr vert="horz" lIns="91440" tIns="45720" rIns="91440" bIns="45720" rtlCol="0" anchor="b">
            <a:normAutofit/>
          </a:bodyPr>
          <a:lstStyle/>
          <a:p>
            <a:pPr algn="ctr"/>
            <a:r>
              <a:rPr lang="en-US" sz="1800" dirty="0">
                <a:solidFill>
                  <a:srgbClr val="353535"/>
                </a:solidFill>
                <a:latin typeface="Merriweather" panose="00000500000000000000" pitchFamily="2" charset="0"/>
              </a:rPr>
              <a:t>We start by exploring the early time behavior of </a:t>
            </a:r>
            <a:r>
              <a:rPr lang="en-US" sz="1800" dirty="0" err="1">
                <a:solidFill>
                  <a:srgbClr val="353535"/>
                </a:solidFill>
                <a:latin typeface="Merriweather" panose="00000500000000000000" pitchFamily="2" charset="0"/>
              </a:rPr>
              <a:t>ik</a:t>
            </a:r>
            <a:r>
              <a:rPr lang="en-US" sz="1800" dirty="0">
                <a:solidFill>
                  <a:srgbClr val="353535"/>
                </a:solidFill>
                <a:latin typeface="Merriweather" panose="00000500000000000000" pitchFamily="2" charset="0"/>
              </a:rPr>
              <a:t>, a choice driven by both theoretical interest and practical considerations. </a:t>
            </a:r>
            <a:br>
              <a:rPr lang="en-US" sz="1800" dirty="0">
                <a:solidFill>
                  <a:srgbClr val="353535"/>
                </a:solidFill>
                <a:latin typeface="Merriweather" panose="00000500000000000000" pitchFamily="2" charset="0"/>
              </a:rPr>
            </a:br>
            <a:r>
              <a:rPr lang="en-US" sz="1800" dirty="0">
                <a:solidFill>
                  <a:srgbClr val="353535"/>
                </a:solidFill>
                <a:latin typeface="Merriweather" panose="00000500000000000000" pitchFamily="2" charset="0"/>
              </a:rPr>
              <a:t/>
            </a:r>
            <a:br>
              <a:rPr lang="en-US" sz="1800" dirty="0">
                <a:solidFill>
                  <a:srgbClr val="353535"/>
                </a:solidFill>
                <a:latin typeface="Merriweather" panose="00000500000000000000" pitchFamily="2" charset="0"/>
              </a:rPr>
            </a:br>
            <a:r>
              <a:rPr lang="en-US" sz="1800" dirty="0">
                <a:solidFill>
                  <a:srgbClr val="353535"/>
                </a:solidFill>
                <a:latin typeface="Merriweather" panose="00000500000000000000" pitchFamily="2" charset="0"/>
              </a:rPr>
              <a:t>At the beginning of the epidemic </a:t>
            </a:r>
            <a:r>
              <a:rPr lang="en-US" sz="1800" dirty="0" err="1">
                <a:solidFill>
                  <a:srgbClr val="353535"/>
                </a:solidFill>
                <a:latin typeface="Merriweather" panose="00000500000000000000" pitchFamily="2" charset="0"/>
              </a:rPr>
              <a:t>ik</a:t>
            </a:r>
            <a:r>
              <a:rPr lang="en-US" sz="1800" dirty="0">
                <a:solidFill>
                  <a:srgbClr val="353535"/>
                </a:solidFill>
                <a:latin typeface="Merriweather" panose="00000500000000000000" pitchFamily="2" charset="0"/>
              </a:rPr>
              <a:t> is small and the higher order term in (10.13) β</a:t>
            </a:r>
            <a:r>
              <a:rPr lang="en-US" sz="1800" dirty="0" err="1">
                <a:solidFill>
                  <a:srgbClr val="353535"/>
                </a:solidFill>
                <a:latin typeface="Merriweather" panose="00000500000000000000" pitchFamily="2" charset="0"/>
              </a:rPr>
              <a:t>ikkΘk</a:t>
            </a:r>
            <a:r>
              <a:rPr lang="en-US" sz="1800" dirty="0">
                <a:solidFill>
                  <a:srgbClr val="353535"/>
                </a:solidFill>
                <a:latin typeface="Merriweather" panose="00000500000000000000" pitchFamily="2" charset="0"/>
              </a:rPr>
              <a:t> can be neglected. Hence we can approximate (10.13) with</a:t>
            </a:r>
          </a:p>
        </p:txBody>
      </p:sp>
      <p:pic>
        <p:nvPicPr>
          <p:cNvPr id="5" name="Picture 4">
            <a:extLst>
              <a:ext uri="{FF2B5EF4-FFF2-40B4-BE49-F238E27FC236}">
                <a16:creationId xmlns:a16="http://schemas.microsoft.com/office/drawing/2014/main" id="{0BD536B2-75D4-40B5-A42E-41D0CEB4407C}"/>
              </a:ext>
            </a:extLst>
          </p:cNvPr>
          <p:cNvPicPr>
            <a:picLocks noChangeAspect="1"/>
          </p:cNvPicPr>
          <p:nvPr/>
        </p:nvPicPr>
        <p:blipFill>
          <a:blip r:embed="rId3"/>
          <a:stretch>
            <a:fillRect/>
          </a:stretch>
        </p:blipFill>
        <p:spPr>
          <a:xfrm>
            <a:off x="9959469" y="1610664"/>
            <a:ext cx="1552575" cy="561975"/>
          </a:xfrm>
          <a:prstGeom prst="rect">
            <a:avLst/>
          </a:prstGeom>
        </p:spPr>
      </p:pic>
      <p:pic>
        <p:nvPicPr>
          <p:cNvPr id="6" name="Picture 5">
            <a:extLst>
              <a:ext uri="{FF2B5EF4-FFF2-40B4-BE49-F238E27FC236}">
                <a16:creationId xmlns:a16="http://schemas.microsoft.com/office/drawing/2014/main" id="{FBCE6E95-F5B6-487C-AC53-283DEC087977}"/>
              </a:ext>
            </a:extLst>
          </p:cNvPr>
          <p:cNvPicPr>
            <a:picLocks noChangeAspect="1"/>
          </p:cNvPicPr>
          <p:nvPr/>
        </p:nvPicPr>
        <p:blipFill>
          <a:blip r:embed="rId4"/>
          <a:stretch>
            <a:fillRect/>
          </a:stretch>
        </p:blipFill>
        <p:spPr>
          <a:xfrm>
            <a:off x="4933348" y="2612559"/>
            <a:ext cx="2409825" cy="685800"/>
          </a:xfrm>
          <a:prstGeom prst="rect">
            <a:avLst/>
          </a:prstGeom>
        </p:spPr>
      </p:pic>
      <p:pic>
        <p:nvPicPr>
          <p:cNvPr id="7" name="Picture 6">
            <a:extLst>
              <a:ext uri="{FF2B5EF4-FFF2-40B4-BE49-F238E27FC236}">
                <a16:creationId xmlns:a16="http://schemas.microsoft.com/office/drawing/2014/main" id="{3595E211-7D78-45EB-8BCB-0661FD2DD653}"/>
              </a:ext>
            </a:extLst>
          </p:cNvPr>
          <p:cNvPicPr>
            <a:picLocks noChangeAspect="1"/>
          </p:cNvPicPr>
          <p:nvPr/>
        </p:nvPicPr>
        <p:blipFill>
          <a:blip r:embed="rId5"/>
          <a:stretch>
            <a:fillRect/>
          </a:stretch>
        </p:blipFill>
        <p:spPr>
          <a:xfrm>
            <a:off x="1566052" y="2516647"/>
            <a:ext cx="2466975" cy="581025"/>
          </a:xfrm>
          <a:prstGeom prst="rect">
            <a:avLst/>
          </a:prstGeom>
        </p:spPr>
      </p:pic>
      <p:pic>
        <p:nvPicPr>
          <p:cNvPr id="8" name="Picture 7">
            <a:extLst>
              <a:ext uri="{FF2B5EF4-FFF2-40B4-BE49-F238E27FC236}">
                <a16:creationId xmlns:a16="http://schemas.microsoft.com/office/drawing/2014/main" id="{F7CCA6C4-6982-470B-A465-D2B9687F1684}"/>
              </a:ext>
            </a:extLst>
          </p:cNvPr>
          <p:cNvPicPr>
            <a:picLocks noChangeAspect="1"/>
          </p:cNvPicPr>
          <p:nvPr/>
        </p:nvPicPr>
        <p:blipFill>
          <a:blip r:embed="rId6"/>
          <a:stretch>
            <a:fillRect/>
          </a:stretch>
        </p:blipFill>
        <p:spPr>
          <a:xfrm>
            <a:off x="1566052" y="3346171"/>
            <a:ext cx="2647950" cy="676275"/>
          </a:xfrm>
          <a:prstGeom prst="rect">
            <a:avLst/>
          </a:prstGeom>
        </p:spPr>
      </p:pic>
      <p:pic>
        <p:nvPicPr>
          <p:cNvPr id="9" name="Picture 8">
            <a:extLst>
              <a:ext uri="{FF2B5EF4-FFF2-40B4-BE49-F238E27FC236}">
                <a16:creationId xmlns:a16="http://schemas.microsoft.com/office/drawing/2014/main" id="{E245780F-220C-4072-AD92-A09183A16789}"/>
              </a:ext>
            </a:extLst>
          </p:cNvPr>
          <p:cNvPicPr>
            <a:picLocks noChangeAspect="1"/>
          </p:cNvPicPr>
          <p:nvPr/>
        </p:nvPicPr>
        <p:blipFill>
          <a:blip r:embed="rId7"/>
          <a:stretch>
            <a:fillRect/>
          </a:stretch>
        </p:blipFill>
        <p:spPr>
          <a:xfrm>
            <a:off x="4929892" y="3520823"/>
            <a:ext cx="2276475" cy="733425"/>
          </a:xfrm>
          <a:prstGeom prst="rect">
            <a:avLst/>
          </a:prstGeom>
        </p:spPr>
      </p:pic>
      <p:pic>
        <p:nvPicPr>
          <p:cNvPr id="10" name="Picture 9">
            <a:extLst>
              <a:ext uri="{FF2B5EF4-FFF2-40B4-BE49-F238E27FC236}">
                <a16:creationId xmlns:a16="http://schemas.microsoft.com/office/drawing/2014/main" id="{2BB7B754-BCB1-4C0C-83CE-289719D239A3}"/>
              </a:ext>
            </a:extLst>
          </p:cNvPr>
          <p:cNvPicPr>
            <a:picLocks noChangeAspect="1"/>
          </p:cNvPicPr>
          <p:nvPr/>
        </p:nvPicPr>
        <p:blipFill>
          <a:blip r:embed="rId8"/>
          <a:stretch>
            <a:fillRect/>
          </a:stretch>
        </p:blipFill>
        <p:spPr>
          <a:xfrm>
            <a:off x="1566052" y="4415388"/>
            <a:ext cx="4305300" cy="857250"/>
          </a:xfrm>
          <a:prstGeom prst="rect">
            <a:avLst/>
          </a:prstGeom>
        </p:spPr>
      </p:pic>
    </p:spTree>
    <p:extLst>
      <p:ext uri="{BB962C8B-B14F-4D97-AF65-F5344CB8AC3E}">
        <p14:creationId xmlns:p14="http://schemas.microsoft.com/office/powerpoint/2010/main" val="8761893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330C0765-5A38-4A34-880C-9CC4C2E14FB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Graphic 15">
            <a:extLst>
              <a:ext uri="{FF2B5EF4-FFF2-40B4-BE49-F238E27FC236}">
                <a16:creationId xmlns:a16="http://schemas.microsoft.com/office/drawing/2014/main" id="{B7DA268A-F88C-4936-8401-97C8C986108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32938" y="1229685"/>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a:p>
        </p:txBody>
      </p:sp>
      <p:sp>
        <p:nvSpPr>
          <p:cNvPr id="75" name="Graphic 14">
            <a:extLst>
              <a:ext uri="{FF2B5EF4-FFF2-40B4-BE49-F238E27FC236}">
                <a16:creationId xmlns:a16="http://schemas.microsoft.com/office/drawing/2014/main" id="{2E48EAB8-CD1C-4BF5-A92C-BA11919E6ED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91718" y="1458980"/>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a:p>
        </p:txBody>
      </p:sp>
      <p:sp>
        <p:nvSpPr>
          <p:cNvPr id="77" name="Graphic 16">
            <a:extLst>
              <a:ext uri="{FF2B5EF4-FFF2-40B4-BE49-F238E27FC236}">
                <a16:creationId xmlns:a16="http://schemas.microsoft.com/office/drawing/2014/main" id="{F66F957D-AE64-4187-90D7-B24F1CC27F6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17398" y="1974124"/>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accent2"/>
          </a:solidFill>
          <a:ln w="610" cap="flat">
            <a:noFill/>
            <a:prstDash val="solid"/>
            <a:miter/>
          </a:ln>
        </p:spPr>
        <p:txBody>
          <a:bodyPr rtlCol="0" anchor="ctr"/>
          <a:lstStyle/>
          <a:p>
            <a:endParaRPr lang="en-US"/>
          </a:p>
        </p:txBody>
      </p:sp>
      <p:sp>
        <p:nvSpPr>
          <p:cNvPr id="5" name="TextBox 4">
            <a:extLst>
              <a:ext uri="{FF2B5EF4-FFF2-40B4-BE49-F238E27FC236}">
                <a16:creationId xmlns:a16="http://schemas.microsoft.com/office/drawing/2014/main" id="{5C86B5D0-7720-41A7-B7E9-A34510E61DAA}"/>
              </a:ext>
            </a:extLst>
          </p:cNvPr>
          <p:cNvSpPr txBox="1"/>
          <p:nvPr/>
        </p:nvSpPr>
        <p:spPr>
          <a:xfrm>
            <a:off x="611837" y="2739688"/>
            <a:ext cx="5744065" cy="2888627"/>
          </a:xfrm>
          <a:prstGeom prst="rect">
            <a:avLst/>
          </a:prstGeom>
        </p:spPr>
        <p:txBody>
          <a:bodyPr vert="horz" lIns="91440" tIns="45720" rIns="91440" bIns="45720" rtlCol="0" anchor="t">
            <a:normAutofit/>
          </a:bodyPr>
          <a:lstStyle/>
          <a:p>
            <a:pPr indent="-228600" defTabSz="914400">
              <a:lnSpc>
                <a:spcPct val="90000"/>
              </a:lnSpc>
              <a:spcAft>
                <a:spcPts val="600"/>
              </a:spcAft>
              <a:buFont typeface="Arial" panose="020B0604020202020204" pitchFamily="34" charset="0"/>
              <a:buChar char="•"/>
            </a:pPr>
            <a:r>
              <a:rPr lang="en-US" b="0" i="0" dirty="0">
                <a:effectLst/>
              </a:rPr>
              <a:t>The higher the degree of a node, the more likely that it becomes infected. Indeed, for any time t we can write (10.17) as </a:t>
            </a:r>
            <a:r>
              <a:rPr lang="en-US" b="0" i="1" dirty="0" err="1">
                <a:effectLst/>
              </a:rPr>
              <a:t>i</a:t>
            </a:r>
            <a:r>
              <a:rPr lang="en-US" b="0" i="1" baseline="-25000" dirty="0" err="1">
                <a:effectLst/>
              </a:rPr>
              <a:t>k</a:t>
            </a:r>
            <a:r>
              <a:rPr lang="en-US" b="0" i="1" dirty="0">
                <a:effectLst/>
              </a:rPr>
              <a:t>=g(t)+</a:t>
            </a:r>
            <a:r>
              <a:rPr lang="en-US" b="0" i="1" dirty="0" err="1">
                <a:effectLst/>
              </a:rPr>
              <a:t>kf</a:t>
            </a:r>
            <a:r>
              <a:rPr lang="en-US" b="0" i="1" dirty="0">
                <a:effectLst/>
              </a:rPr>
              <a:t>(t)</a:t>
            </a:r>
            <a:r>
              <a:rPr lang="en-US" b="0" i="0" dirty="0">
                <a:effectLst/>
              </a:rPr>
              <a:t>, indicating that the group of nodes with higher degree has a higher fraction of infected nodes</a:t>
            </a:r>
            <a:endParaRPr lang="en-US" dirty="0"/>
          </a:p>
        </p:txBody>
      </p:sp>
      <p:pic>
        <p:nvPicPr>
          <p:cNvPr id="30" name="Picture 29">
            <a:extLst>
              <a:ext uri="{FF2B5EF4-FFF2-40B4-BE49-F238E27FC236}">
                <a16:creationId xmlns:a16="http://schemas.microsoft.com/office/drawing/2014/main" id="{29C58BF5-3B9D-4B9F-AFE6-E6B474CA0D96}"/>
              </a:ext>
            </a:extLst>
          </p:cNvPr>
          <p:cNvPicPr>
            <a:picLocks noChangeAspect="1"/>
          </p:cNvPicPr>
          <p:nvPr/>
        </p:nvPicPr>
        <p:blipFill>
          <a:blip r:embed="rId2"/>
          <a:stretch>
            <a:fillRect/>
          </a:stretch>
        </p:blipFill>
        <p:spPr>
          <a:xfrm>
            <a:off x="1246078" y="1229685"/>
            <a:ext cx="4009703" cy="798392"/>
          </a:xfrm>
          <a:prstGeom prst="rect">
            <a:avLst/>
          </a:prstGeom>
        </p:spPr>
      </p:pic>
      <p:pic>
        <p:nvPicPr>
          <p:cNvPr id="5122" name="Picture 2" descr="Fraction of Infected Nodes in the SI Model.">
            <a:extLst>
              <a:ext uri="{FF2B5EF4-FFF2-40B4-BE49-F238E27FC236}">
                <a16:creationId xmlns:a16="http://schemas.microsoft.com/office/drawing/2014/main" id="{7FF65475-6293-4535-8663-172EBF37DED6}"/>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279356" y="1229685"/>
            <a:ext cx="4765020" cy="3621416"/>
          </a:xfrm>
          <a:prstGeom prst="rect">
            <a:avLst/>
          </a:prstGeom>
          <a:noFill/>
          <a:extLst>
            <a:ext uri="{909E8E84-426E-40DD-AFC4-6F175D3DCCD1}">
              <a14:hiddenFill xmlns:a14="http://schemas.microsoft.com/office/drawing/2010/main">
                <a:solidFill>
                  <a:srgbClr val="FFFFFF"/>
                </a:solidFill>
              </a14:hiddenFill>
            </a:ext>
          </a:extLst>
        </p:spPr>
      </p:pic>
      <p:cxnSp>
        <p:nvCxnSpPr>
          <p:cNvPr id="79" name="Straight Connector 78">
            <a:extLst>
              <a:ext uri="{FF2B5EF4-FFF2-40B4-BE49-F238E27FC236}">
                <a16:creationId xmlns:a16="http://schemas.microsoft.com/office/drawing/2014/main" id="{C49DA8F6-BCC1-4447-B54C-57856834B94B}"/>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0162" y="3610394"/>
            <a:ext cx="0" cy="3238728"/>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514289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D1AA55E-40D5-461B-A5A8-4AE8AAB71B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3F5BA9C-E6C3-4940-93C1-D6E26759CFD7}"/>
              </a:ext>
            </a:extLst>
          </p:cNvPr>
          <p:cNvSpPr>
            <a:spLocks noGrp="1"/>
          </p:cNvSpPr>
          <p:nvPr>
            <p:ph type="title"/>
          </p:nvPr>
        </p:nvSpPr>
        <p:spPr>
          <a:xfrm>
            <a:off x="268014" y="94601"/>
            <a:ext cx="10444655" cy="844665"/>
          </a:xfrm>
        </p:spPr>
        <p:txBody>
          <a:bodyPr anchor="b">
            <a:noAutofit/>
          </a:bodyPr>
          <a:lstStyle/>
          <a:p>
            <a:r>
              <a:rPr lang="en-US" sz="4000" dirty="0"/>
              <a:t>SI model on different networks</a:t>
            </a:r>
          </a:p>
        </p:txBody>
      </p:sp>
      <p:cxnSp>
        <p:nvCxnSpPr>
          <p:cNvPr id="10" name="Straight Connector 9">
            <a:extLst>
              <a:ext uri="{FF2B5EF4-FFF2-40B4-BE49-F238E27FC236}">
                <a16:creationId xmlns:a16="http://schemas.microsoft.com/office/drawing/2014/main" id="{7EB498BD-8089-4626-91EA-4978EBEF535E}"/>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878" y="806470"/>
            <a:ext cx="7903723" cy="0"/>
          </a:xfrm>
          <a:prstGeom prst="line">
            <a:avLst/>
          </a:prstGeom>
          <a:ln w="25400" cap="sq">
            <a:gradFill flip="none" rotWithShape="1">
              <a:gsLst>
                <a:gs pos="0">
                  <a:schemeClr val="accent2"/>
                </a:gs>
                <a:gs pos="100000">
                  <a:schemeClr val="accent4"/>
                </a:gs>
              </a:gsLst>
              <a:lin ang="10800000" scaled="1"/>
              <a:tileRect/>
            </a:gradFill>
            <a:bevel/>
          </a:ln>
        </p:spPr>
        <p:style>
          <a:lnRef idx="1">
            <a:schemeClr val="accent1"/>
          </a:lnRef>
          <a:fillRef idx="0">
            <a:schemeClr val="accent1"/>
          </a:fillRef>
          <a:effectRef idx="0">
            <a:schemeClr val="accent1"/>
          </a:effectRef>
          <a:fontRef idx="minor">
            <a:schemeClr val="tx1"/>
          </a:fontRef>
        </p:style>
      </p:cxnSp>
      <p:sp>
        <p:nvSpPr>
          <p:cNvPr id="12"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03764" y="2325422"/>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a:p>
        </p:txBody>
      </p:sp>
      <p:sp>
        <p:nvSpPr>
          <p:cNvPr id="3" name="Content Placeholder 2">
            <a:extLst>
              <a:ext uri="{FF2B5EF4-FFF2-40B4-BE49-F238E27FC236}">
                <a16:creationId xmlns:a16="http://schemas.microsoft.com/office/drawing/2014/main" id="{964D36CD-70B0-41C4-BBBC-5B9CDB1DD165}"/>
              </a:ext>
            </a:extLst>
          </p:cNvPr>
          <p:cNvSpPr>
            <a:spLocks noGrp="1"/>
          </p:cNvSpPr>
          <p:nvPr>
            <p:ph idx="1"/>
          </p:nvPr>
        </p:nvSpPr>
        <p:spPr>
          <a:xfrm>
            <a:off x="424283" y="1339475"/>
            <a:ext cx="10685979" cy="4887903"/>
          </a:xfrm>
        </p:spPr>
        <p:txBody>
          <a:bodyPr anchor="t">
            <a:normAutofit fontScale="92500" lnSpcReduction="20000"/>
          </a:bodyPr>
          <a:lstStyle/>
          <a:p>
            <a:r>
              <a:rPr lang="en-US" sz="2400" b="1" dirty="0">
                <a:solidFill>
                  <a:srgbClr val="353535"/>
                </a:solidFill>
                <a:latin typeface="Merriweather" panose="00000500000000000000" pitchFamily="2" charset="0"/>
              </a:rPr>
              <a:t>Random network</a:t>
            </a:r>
          </a:p>
          <a:p>
            <a:pPr marL="0" indent="0">
              <a:buNone/>
            </a:pPr>
            <a:r>
              <a:rPr lang="en-US" sz="2400" b="1" dirty="0">
                <a:solidFill>
                  <a:srgbClr val="353535"/>
                </a:solidFill>
                <a:latin typeface="Merriweather" panose="00000500000000000000" pitchFamily="2" charset="0"/>
              </a:rPr>
              <a:t>	</a:t>
            </a:r>
            <a:r>
              <a:rPr lang="en-US" sz="1600" dirty="0">
                <a:solidFill>
                  <a:srgbClr val="353535"/>
                </a:solidFill>
                <a:latin typeface="Merriweather" panose="00000500000000000000" pitchFamily="2" charset="0"/>
              </a:rPr>
              <a:t>For a random network 〈k2〉=〈k〉(〈k〉+1), obtaining</a:t>
            </a:r>
          </a:p>
          <a:p>
            <a:endParaRPr lang="en-US" sz="2400" b="1" dirty="0">
              <a:solidFill>
                <a:srgbClr val="353535"/>
              </a:solidFill>
              <a:latin typeface="Merriweather" panose="00000500000000000000" pitchFamily="2" charset="0"/>
            </a:endParaRPr>
          </a:p>
          <a:p>
            <a:r>
              <a:rPr lang="en-US" sz="2400" b="1" dirty="0">
                <a:solidFill>
                  <a:srgbClr val="353535"/>
                </a:solidFill>
                <a:latin typeface="Merriweather" panose="00000500000000000000" pitchFamily="2" charset="0"/>
              </a:rPr>
              <a:t>Scale-free Network with γ≥3</a:t>
            </a:r>
          </a:p>
          <a:p>
            <a:pPr marL="0" indent="0">
              <a:buNone/>
            </a:pPr>
            <a:r>
              <a:rPr lang="en-US" sz="2400" b="1" dirty="0">
                <a:solidFill>
                  <a:srgbClr val="353535"/>
                </a:solidFill>
                <a:latin typeface="Merriweather" panose="00000500000000000000" pitchFamily="2" charset="0"/>
              </a:rPr>
              <a:t>	</a:t>
            </a:r>
            <a:r>
              <a:rPr lang="en-US" sz="1600" b="0" i="1" dirty="0" err="1">
                <a:solidFill>
                  <a:srgbClr val="353535"/>
                </a:solidFill>
                <a:effectLst/>
                <a:latin typeface="Merriweather" panose="00000500000000000000" pitchFamily="2" charset="0"/>
              </a:rPr>
              <a:t>τ</a:t>
            </a:r>
            <a:r>
              <a:rPr lang="en-US" sz="1600" b="0" i="1" baseline="30000" dirty="0" err="1">
                <a:solidFill>
                  <a:srgbClr val="353535"/>
                </a:solidFill>
                <a:effectLst/>
                <a:latin typeface="Merriweather" panose="00000500000000000000" pitchFamily="2" charset="0"/>
              </a:rPr>
              <a:t>SI</a:t>
            </a:r>
            <a:r>
              <a:rPr lang="en-US" sz="1600" b="0" i="0" dirty="0">
                <a:solidFill>
                  <a:srgbClr val="353535"/>
                </a:solidFill>
                <a:effectLst/>
                <a:latin typeface="Merriweather" panose="00000500000000000000" pitchFamily="2" charset="0"/>
              </a:rPr>
              <a:t> is also finite and the spreading dynamics is similar to the behavior predicted for a random network but with an altered </a:t>
            </a:r>
            <a:r>
              <a:rPr lang="en-US" sz="1600" b="0" i="1" dirty="0" err="1">
                <a:solidFill>
                  <a:srgbClr val="353535"/>
                </a:solidFill>
                <a:effectLst/>
                <a:latin typeface="Merriweather" panose="00000500000000000000" pitchFamily="2" charset="0"/>
              </a:rPr>
              <a:t>τ</a:t>
            </a:r>
            <a:r>
              <a:rPr lang="en-US" sz="1600" b="0" i="1" baseline="30000" dirty="0" err="1">
                <a:solidFill>
                  <a:srgbClr val="353535"/>
                </a:solidFill>
                <a:effectLst/>
                <a:latin typeface="Merriweather" panose="00000500000000000000" pitchFamily="2" charset="0"/>
              </a:rPr>
              <a:t>SI</a:t>
            </a:r>
            <a:r>
              <a:rPr lang="en-US" sz="1600" b="0" i="0" dirty="0">
                <a:solidFill>
                  <a:srgbClr val="353535"/>
                </a:solidFill>
                <a:effectLst/>
                <a:latin typeface="Merriweather" panose="00000500000000000000" pitchFamily="2" charset="0"/>
              </a:rPr>
              <a:t>.</a:t>
            </a:r>
            <a:endParaRPr lang="en-US" sz="2400" b="1" dirty="0">
              <a:solidFill>
                <a:srgbClr val="353535"/>
              </a:solidFill>
              <a:latin typeface="Merriweather" panose="00000500000000000000" pitchFamily="2" charset="0"/>
            </a:endParaRPr>
          </a:p>
          <a:p>
            <a:endParaRPr lang="en-US" sz="2400" b="1" dirty="0">
              <a:solidFill>
                <a:srgbClr val="353535"/>
              </a:solidFill>
              <a:latin typeface="Merriweather" panose="00000500000000000000" pitchFamily="2" charset="0"/>
            </a:endParaRPr>
          </a:p>
          <a:p>
            <a:r>
              <a:rPr lang="en-US" sz="2400" b="1" dirty="0">
                <a:solidFill>
                  <a:srgbClr val="353535"/>
                </a:solidFill>
                <a:latin typeface="Merriweather" panose="00000500000000000000" pitchFamily="2" charset="0"/>
              </a:rPr>
              <a:t>Scale-free Networks with γ≤3</a:t>
            </a:r>
          </a:p>
          <a:p>
            <a:pPr marL="0" indent="0">
              <a:buNone/>
            </a:pPr>
            <a:r>
              <a:rPr lang="en-US" sz="2400" b="1" dirty="0">
                <a:solidFill>
                  <a:srgbClr val="353535"/>
                </a:solidFill>
                <a:latin typeface="Merriweather" panose="00000500000000000000" pitchFamily="2" charset="0"/>
              </a:rPr>
              <a:t>	</a:t>
            </a:r>
            <a:r>
              <a:rPr lang="en-US" sz="1600" b="0" i="0" dirty="0">
                <a:solidFill>
                  <a:srgbClr val="353535"/>
                </a:solidFill>
                <a:effectLst/>
                <a:latin typeface="Merriweather" panose="00000500000000000000" pitchFamily="2" charset="0"/>
              </a:rPr>
              <a:t>For </a:t>
            </a:r>
            <a:r>
              <a:rPr lang="en-US" sz="1600" b="0" i="1" dirty="0">
                <a:solidFill>
                  <a:srgbClr val="353535"/>
                </a:solidFill>
                <a:effectLst/>
                <a:latin typeface="Merriweather" panose="00000500000000000000" pitchFamily="2" charset="0"/>
              </a:rPr>
              <a:t>γ</a:t>
            </a:r>
            <a:r>
              <a:rPr lang="en-US" sz="1600" b="0" i="0" dirty="0">
                <a:solidFill>
                  <a:srgbClr val="353535"/>
                </a:solidFill>
                <a:effectLst/>
                <a:latin typeface="Merriweather" panose="00000500000000000000" pitchFamily="2" charset="0"/>
              </a:rPr>
              <a:t> &lt; 3 in the </a:t>
            </a:r>
            <a:r>
              <a:rPr lang="en-US" sz="1600" b="0" i="1" dirty="0">
                <a:solidFill>
                  <a:srgbClr val="353535"/>
                </a:solidFill>
                <a:effectLst/>
                <a:latin typeface="Merriweather" panose="00000500000000000000" pitchFamily="2" charset="0"/>
              </a:rPr>
              <a:t>N</a:t>
            </a:r>
            <a:r>
              <a:rPr lang="en-US" sz="1600" b="0" i="0" dirty="0">
                <a:solidFill>
                  <a:srgbClr val="353535"/>
                </a:solidFill>
                <a:effectLst/>
                <a:latin typeface="Merriweather" panose="00000500000000000000" pitchFamily="2" charset="0"/>
              </a:rPr>
              <a:t>→∞ limit </a:t>
            </a:r>
            <a:r>
              <a:rPr lang="en-US" sz="1600" b="0" i="1" dirty="0">
                <a:solidFill>
                  <a:srgbClr val="353535"/>
                </a:solidFill>
                <a:effectLst/>
                <a:latin typeface="Merriweather" panose="00000500000000000000" pitchFamily="2" charset="0"/>
              </a:rPr>
              <a:t>〈k</a:t>
            </a:r>
            <a:r>
              <a:rPr lang="en-US" sz="1600" b="0" i="1" baseline="30000" dirty="0">
                <a:solidFill>
                  <a:srgbClr val="353535"/>
                </a:solidFill>
                <a:effectLst/>
                <a:latin typeface="Merriweather" panose="00000500000000000000" pitchFamily="2" charset="0"/>
              </a:rPr>
              <a:t>2</a:t>
            </a:r>
            <a:r>
              <a:rPr lang="en-US" sz="1600" b="0" i="1" dirty="0">
                <a:solidFill>
                  <a:srgbClr val="353535"/>
                </a:solidFill>
                <a:effectLst/>
                <a:latin typeface="Merriweather" panose="00000500000000000000" pitchFamily="2" charset="0"/>
              </a:rPr>
              <a:t>〉</a:t>
            </a:r>
            <a:r>
              <a:rPr lang="en-US" sz="1600" b="0" i="0" dirty="0">
                <a:solidFill>
                  <a:srgbClr val="353535"/>
                </a:solidFill>
                <a:effectLst/>
                <a:latin typeface="Merriweather" panose="00000500000000000000" pitchFamily="2" charset="0"/>
              </a:rPr>
              <a:t>→∞ hence (10.16) predicts </a:t>
            </a:r>
            <a:r>
              <a:rPr lang="en-US" sz="1600" b="0" i="1" dirty="0">
                <a:solidFill>
                  <a:srgbClr val="353535"/>
                </a:solidFill>
                <a:effectLst/>
                <a:latin typeface="Merriweather" panose="00000500000000000000" pitchFamily="2" charset="0"/>
              </a:rPr>
              <a:t>τ</a:t>
            </a:r>
            <a:r>
              <a:rPr lang="en-US" sz="1600" b="0" i="1" baseline="30000" dirty="0">
                <a:solidFill>
                  <a:srgbClr val="353535"/>
                </a:solidFill>
                <a:effectLst/>
                <a:latin typeface="Merriweather" panose="00000500000000000000" pitchFamily="2" charset="0"/>
              </a:rPr>
              <a:t>SI</a:t>
            </a:r>
            <a:r>
              <a:rPr lang="en-US" sz="1600" b="0" i="0" dirty="0">
                <a:solidFill>
                  <a:srgbClr val="353535"/>
                </a:solidFill>
                <a:effectLst/>
                <a:latin typeface="Merriweather" panose="00000500000000000000" pitchFamily="2" charset="0"/>
              </a:rPr>
              <a:t>→0. </a:t>
            </a:r>
          </a:p>
          <a:p>
            <a:pPr marL="0" indent="0">
              <a:buNone/>
            </a:pPr>
            <a:endParaRPr lang="en-US" sz="2400" b="1" dirty="0">
              <a:solidFill>
                <a:srgbClr val="353535"/>
              </a:solidFill>
              <a:latin typeface="Merriweather" panose="00000500000000000000" pitchFamily="2" charset="0"/>
            </a:endParaRPr>
          </a:p>
          <a:p>
            <a:r>
              <a:rPr lang="en-US" sz="2400" b="1" dirty="0">
                <a:solidFill>
                  <a:srgbClr val="353535"/>
                </a:solidFill>
                <a:latin typeface="Merriweather" panose="00000500000000000000" pitchFamily="2" charset="0"/>
              </a:rPr>
              <a:t>Inhomogeneous Networks</a:t>
            </a:r>
            <a:endParaRPr lang="en-US" sz="2000" b="1" dirty="0">
              <a:solidFill>
                <a:srgbClr val="353535"/>
              </a:solidFill>
              <a:latin typeface="Merriweather" panose="00000500000000000000" pitchFamily="2" charset="0"/>
            </a:endParaRPr>
          </a:p>
          <a:p>
            <a:pPr marL="0" indent="0">
              <a:buNone/>
            </a:pPr>
            <a:r>
              <a:rPr lang="en-US" sz="2000" b="1" dirty="0">
                <a:solidFill>
                  <a:srgbClr val="353535"/>
                </a:solidFill>
                <a:latin typeface="Merriweather" panose="00000500000000000000" pitchFamily="2" charset="0"/>
              </a:rPr>
              <a:t>	</a:t>
            </a:r>
            <a:r>
              <a:rPr lang="en-US" sz="1600" b="0" i="0" dirty="0">
                <a:solidFill>
                  <a:srgbClr val="353535"/>
                </a:solidFill>
                <a:effectLst/>
                <a:latin typeface="Merriweather" panose="00000500000000000000" pitchFamily="2" charset="0"/>
              </a:rPr>
              <a:t>A network does not need to be strictly scale-free for the impact of the degree heterogeneity to be detectable.</a:t>
            </a:r>
          </a:p>
          <a:p>
            <a:pPr marL="0" indent="0">
              <a:buNone/>
            </a:pPr>
            <a:r>
              <a:rPr lang="en-US" sz="1600" b="0" i="0" dirty="0">
                <a:solidFill>
                  <a:srgbClr val="353535"/>
                </a:solidFill>
                <a:effectLst/>
                <a:latin typeface="Merriweather" panose="00000500000000000000" pitchFamily="2" charset="0"/>
              </a:rPr>
              <a:t> 	Indeed,                                                      predicts that as long as </a:t>
            </a:r>
            <a:r>
              <a:rPr lang="en-US" sz="1600" b="0" i="1" dirty="0">
                <a:solidFill>
                  <a:srgbClr val="353535"/>
                </a:solidFill>
                <a:effectLst/>
                <a:latin typeface="Merriweather" panose="00000500000000000000" pitchFamily="2" charset="0"/>
              </a:rPr>
              <a:t>〈k</a:t>
            </a:r>
            <a:r>
              <a:rPr lang="en-US" sz="1600" b="0" i="1" baseline="30000" dirty="0">
                <a:solidFill>
                  <a:srgbClr val="353535"/>
                </a:solidFill>
                <a:effectLst/>
                <a:latin typeface="Merriweather" panose="00000500000000000000" pitchFamily="2" charset="0"/>
              </a:rPr>
              <a:t>2</a:t>
            </a:r>
            <a:r>
              <a:rPr lang="en-US" sz="1600" b="0" i="1" dirty="0">
                <a:solidFill>
                  <a:srgbClr val="353535"/>
                </a:solidFill>
                <a:effectLst/>
                <a:latin typeface="Merriweather" panose="00000500000000000000" pitchFamily="2" charset="0"/>
              </a:rPr>
              <a:t>〉</a:t>
            </a:r>
            <a:r>
              <a:rPr lang="en-US" sz="1600" b="0" i="0" dirty="0">
                <a:solidFill>
                  <a:srgbClr val="353535"/>
                </a:solidFill>
                <a:effectLst/>
                <a:latin typeface="Merriweather" panose="00000500000000000000" pitchFamily="2" charset="0"/>
              </a:rPr>
              <a:t> &gt; </a:t>
            </a:r>
            <a:r>
              <a:rPr lang="en-US" sz="1600" b="0" i="1" dirty="0">
                <a:solidFill>
                  <a:srgbClr val="353535"/>
                </a:solidFill>
                <a:effectLst/>
                <a:latin typeface="Merriweather" panose="00000500000000000000" pitchFamily="2" charset="0"/>
              </a:rPr>
              <a:t>〈k〉</a:t>
            </a:r>
            <a:r>
              <a:rPr lang="en-US" sz="1600" b="0" i="0" dirty="0">
                <a:solidFill>
                  <a:srgbClr val="353535"/>
                </a:solidFill>
                <a:effectLst/>
                <a:latin typeface="Merriweather" panose="00000500000000000000" pitchFamily="2" charset="0"/>
              </a:rPr>
              <a:t>(</a:t>
            </a:r>
            <a:r>
              <a:rPr lang="en-US" sz="1600" b="0" i="1" dirty="0">
                <a:solidFill>
                  <a:srgbClr val="353535"/>
                </a:solidFill>
                <a:effectLst/>
                <a:latin typeface="Merriweather" panose="00000500000000000000" pitchFamily="2" charset="0"/>
              </a:rPr>
              <a:t>〈k〉</a:t>
            </a:r>
            <a:r>
              <a:rPr lang="en-US" sz="1600" b="0" i="0" dirty="0">
                <a:solidFill>
                  <a:srgbClr val="353535"/>
                </a:solidFill>
                <a:effectLst/>
                <a:latin typeface="Merriweather" panose="00000500000000000000" pitchFamily="2" charset="0"/>
              </a:rPr>
              <a:t>+1), </a:t>
            </a:r>
            <a:r>
              <a:rPr lang="en-US" sz="1600" b="0" i="1" dirty="0" err="1">
                <a:solidFill>
                  <a:srgbClr val="353535"/>
                </a:solidFill>
                <a:effectLst/>
                <a:latin typeface="Merriweather" panose="00000500000000000000" pitchFamily="2" charset="0"/>
              </a:rPr>
              <a:t>τ</a:t>
            </a:r>
            <a:r>
              <a:rPr lang="en-US" sz="1600" b="0" i="1" baseline="30000" dirty="0" err="1">
                <a:solidFill>
                  <a:srgbClr val="353535"/>
                </a:solidFill>
                <a:effectLst/>
                <a:latin typeface="Merriweather" panose="00000500000000000000" pitchFamily="2" charset="0"/>
              </a:rPr>
              <a:t>SI</a:t>
            </a:r>
            <a:r>
              <a:rPr lang="en-US" sz="1600" b="0" i="0" dirty="0">
                <a:solidFill>
                  <a:srgbClr val="353535"/>
                </a:solidFill>
                <a:effectLst/>
                <a:latin typeface="Merriweather" panose="00000500000000000000" pitchFamily="2" charset="0"/>
              </a:rPr>
              <a:t> is reduced. </a:t>
            </a:r>
            <a:endParaRPr lang="en-US" sz="2400" b="1" dirty="0">
              <a:solidFill>
                <a:srgbClr val="353535"/>
              </a:solidFill>
              <a:latin typeface="Merriweather" panose="00000500000000000000" pitchFamily="2" charset="0"/>
            </a:endParaRPr>
          </a:p>
        </p:txBody>
      </p:sp>
      <p:sp>
        <p:nvSpPr>
          <p:cNvPr id="14"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762544" y="2554717"/>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a:p>
        </p:txBody>
      </p:sp>
      <p:sp>
        <p:nvSpPr>
          <p:cNvPr id="16"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88224" y="3069861"/>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accent2"/>
          </a:solidFill>
          <a:ln w="610" cap="flat">
            <a:noFill/>
            <a:prstDash val="solid"/>
            <a:miter/>
          </a:ln>
        </p:spPr>
        <p:txBody>
          <a:bodyPr rtlCol="0" anchor="ctr"/>
          <a:lstStyle/>
          <a:p>
            <a:endParaRPr lang="en-US"/>
          </a:p>
        </p:txBody>
      </p:sp>
      <p:pic>
        <p:nvPicPr>
          <p:cNvPr id="11" name="Picture 10">
            <a:extLst>
              <a:ext uri="{FF2B5EF4-FFF2-40B4-BE49-F238E27FC236}">
                <a16:creationId xmlns:a16="http://schemas.microsoft.com/office/drawing/2014/main" id="{8CCEAD6C-848B-460D-9BFE-8BF037280A29}"/>
              </a:ext>
            </a:extLst>
          </p:cNvPr>
          <p:cNvPicPr>
            <a:picLocks noChangeAspect="1"/>
          </p:cNvPicPr>
          <p:nvPr/>
        </p:nvPicPr>
        <p:blipFill>
          <a:blip r:embed="rId3"/>
          <a:stretch>
            <a:fillRect/>
          </a:stretch>
        </p:blipFill>
        <p:spPr>
          <a:xfrm>
            <a:off x="2204526" y="5442552"/>
            <a:ext cx="2276475" cy="733425"/>
          </a:xfrm>
          <a:prstGeom prst="rect">
            <a:avLst/>
          </a:prstGeom>
        </p:spPr>
      </p:pic>
      <p:pic>
        <p:nvPicPr>
          <p:cNvPr id="5" name="Picture 4">
            <a:extLst>
              <a:ext uri="{FF2B5EF4-FFF2-40B4-BE49-F238E27FC236}">
                <a16:creationId xmlns:a16="http://schemas.microsoft.com/office/drawing/2014/main" id="{147E2BBE-ED8E-4186-B97D-DEB335B55118}"/>
              </a:ext>
            </a:extLst>
          </p:cNvPr>
          <p:cNvPicPr>
            <a:picLocks noChangeAspect="1"/>
          </p:cNvPicPr>
          <p:nvPr/>
        </p:nvPicPr>
        <p:blipFill>
          <a:blip r:embed="rId4"/>
          <a:stretch>
            <a:fillRect/>
          </a:stretch>
        </p:blipFill>
        <p:spPr>
          <a:xfrm>
            <a:off x="6096000" y="1568205"/>
            <a:ext cx="1562100" cy="561975"/>
          </a:xfrm>
          <a:prstGeom prst="rect">
            <a:avLst/>
          </a:prstGeom>
        </p:spPr>
      </p:pic>
    </p:spTree>
    <p:extLst>
      <p:ext uri="{BB962C8B-B14F-4D97-AF65-F5344CB8AC3E}">
        <p14:creationId xmlns:p14="http://schemas.microsoft.com/office/powerpoint/2010/main" val="22578832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191C51-25FB-4D18-8290-A0A97E690695}"/>
              </a:ext>
            </a:extLst>
          </p:cNvPr>
          <p:cNvSpPr>
            <a:spLocks noGrp="1"/>
          </p:cNvSpPr>
          <p:nvPr>
            <p:ph type="title"/>
          </p:nvPr>
        </p:nvSpPr>
        <p:spPr>
          <a:xfrm>
            <a:off x="838200" y="118241"/>
            <a:ext cx="10515600" cy="780393"/>
          </a:xfrm>
        </p:spPr>
        <p:txBody>
          <a:bodyPr>
            <a:normAutofit fontScale="90000"/>
          </a:bodyPr>
          <a:lstStyle/>
          <a:p>
            <a:r>
              <a:rPr lang="en-US" b="1" i="0">
                <a:solidFill>
                  <a:srgbClr val="353535"/>
                </a:solidFill>
                <a:effectLst/>
                <a:latin typeface="Maison"/>
              </a:rPr>
              <a:t>SIS Model and the Vanishing Epidemic Threshold</a:t>
            </a:r>
            <a:endParaRPr lang="en-US" dirty="0"/>
          </a:p>
        </p:txBody>
      </p:sp>
      <p:sp>
        <p:nvSpPr>
          <p:cNvPr id="3" name="Content Placeholder 2">
            <a:extLst>
              <a:ext uri="{FF2B5EF4-FFF2-40B4-BE49-F238E27FC236}">
                <a16:creationId xmlns:a16="http://schemas.microsoft.com/office/drawing/2014/main" id="{3CB6D9D6-7BA5-4688-809F-22838EC8B567}"/>
              </a:ext>
            </a:extLst>
          </p:cNvPr>
          <p:cNvSpPr>
            <a:spLocks noGrp="1"/>
          </p:cNvSpPr>
          <p:nvPr>
            <p:ph idx="1"/>
          </p:nvPr>
        </p:nvSpPr>
        <p:spPr>
          <a:xfrm>
            <a:off x="1136595" y="1040000"/>
            <a:ext cx="9607605" cy="662152"/>
          </a:xfrm>
        </p:spPr>
        <p:txBody>
          <a:bodyPr>
            <a:normAutofit/>
          </a:bodyPr>
          <a:lstStyle/>
          <a:p>
            <a:pPr marL="0" indent="0" defTabSz="457200">
              <a:buNone/>
            </a:pPr>
            <a:r>
              <a:rPr lang="en-US" sz="1800" dirty="0">
                <a:solidFill>
                  <a:srgbClr val="353535"/>
                </a:solidFill>
                <a:latin typeface="Merriweather" panose="00000500000000000000" pitchFamily="2" charset="0"/>
              </a:rPr>
              <a:t>The continuum equation describing the dynamics of the SIS model on a network is a straightforward extension of the SI model discussed</a:t>
            </a:r>
          </a:p>
        </p:txBody>
      </p:sp>
      <p:pic>
        <p:nvPicPr>
          <p:cNvPr id="6" name="Picture 5">
            <a:extLst>
              <a:ext uri="{FF2B5EF4-FFF2-40B4-BE49-F238E27FC236}">
                <a16:creationId xmlns:a16="http://schemas.microsoft.com/office/drawing/2014/main" id="{3FF1EEDE-65D1-4B97-8365-8E64549C4024}"/>
              </a:ext>
            </a:extLst>
          </p:cNvPr>
          <p:cNvPicPr>
            <a:picLocks noChangeAspect="1"/>
          </p:cNvPicPr>
          <p:nvPr/>
        </p:nvPicPr>
        <p:blipFill>
          <a:blip r:embed="rId2"/>
          <a:stretch>
            <a:fillRect/>
          </a:stretch>
        </p:blipFill>
        <p:spPr>
          <a:xfrm>
            <a:off x="1136595" y="1739050"/>
            <a:ext cx="3533775" cy="561975"/>
          </a:xfrm>
          <a:prstGeom prst="rect">
            <a:avLst/>
          </a:prstGeom>
        </p:spPr>
      </p:pic>
      <p:sp>
        <p:nvSpPr>
          <p:cNvPr id="18" name="TextBox 17">
            <a:extLst>
              <a:ext uri="{FF2B5EF4-FFF2-40B4-BE49-F238E27FC236}">
                <a16:creationId xmlns:a16="http://schemas.microsoft.com/office/drawing/2014/main" id="{197EA98E-BAA5-4792-9305-235E2F2EC879}"/>
              </a:ext>
            </a:extLst>
          </p:cNvPr>
          <p:cNvSpPr txBox="1"/>
          <p:nvPr/>
        </p:nvSpPr>
        <p:spPr>
          <a:xfrm>
            <a:off x="1136595" y="2505670"/>
            <a:ext cx="10387998" cy="646331"/>
          </a:xfrm>
          <a:prstGeom prst="rect">
            <a:avLst/>
          </a:prstGeom>
          <a:noFill/>
        </p:spPr>
        <p:txBody>
          <a:bodyPr wrap="square">
            <a:spAutoFit/>
          </a:bodyPr>
          <a:lstStyle/>
          <a:p>
            <a:r>
              <a:rPr lang="en-US" dirty="0">
                <a:solidFill>
                  <a:srgbClr val="353535"/>
                </a:solidFill>
                <a:latin typeface="Merriweather" panose="00000500000000000000" pitchFamily="2" charset="0"/>
              </a:rPr>
              <a:t>The difference between (10.13) and (10.20) is the presence of the recovery term -µ</a:t>
            </a:r>
            <a:r>
              <a:rPr lang="en-US" dirty="0" err="1">
                <a:solidFill>
                  <a:srgbClr val="353535"/>
                </a:solidFill>
                <a:latin typeface="Merriweather" panose="00000500000000000000" pitchFamily="2" charset="0"/>
              </a:rPr>
              <a:t>ik</a:t>
            </a:r>
            <a:r>
              <a:rPr lang="en-US" dirty="0">
                <a:solidFill>
                  <a:srgbClr val="353535"/>
                </a:solidFill>
                <a:latin typeface="Merriweather" panose="00000500000000000000" pitchFamily="2" charset="0"/>
              </a:rPr>
              <a:t>. This changes the characteristic time of the epidemic to </a:t>
            </a:r>
          </a:p>
        </p:txBody>
      </p:sp>
      <p:pic>
        <p:nvPicPr>
          <p:cNvPr id="10" name="Picture 9">
            <a:extLst>
              <a:ext uri="{FF2B5EF4-FFF2-40B4-BE49-F238E27FC236}">
                <a16:creationId xmlns:a16="http://schemas.microsoft.com/office/drawing/2014/main" id="{85667996-7F9F-4CC1-8BDE-799BD62EE13D}"/>
              </a:ext>
            </a:extLst>
          </p:cNvPr>
          <p:cNvPicPr>
            <a:picLocks noChangeAspect="1"/>
          </p:cNvPicPr>
          <p:nvPr/>
        </p:nvPicPr>
        <p:blipFill>
          <a:blip r:embed="rId3"/>
          <a:stretch>
            <a:fillRect/>
          </a:stretch>
        </p:blipFill>
        <p:spPr>
          <a:xfrm>
            <a:off x="1136595" y="3270478"/>
            <a:ext cx="2295525" cy="752475"/>
          </a:xfrm>
          <a:prstGeom prst="rect">
            <a:avLst/>
          </a:prstGeom>
        </p:spPr>
      </p:pic>
      <p:sp>
        <p:nvSpPr>
          <p:cNvPr id="22" name="TextBox 21">
            <a:extLst>
              <a:ext uri="{FF2B5EF4-FFF2-40B4-BE49-F238E27FC236}">
                <a16:creationId xmlns:a16="http://schemas.microsoft.com/office/drawing/2014/main" id="{43F687BE-CC00-4B3F-A01C-4EE70E03D74D}"/>
              </a:ext>
            </a:extLst>
          </p:cNvPr>
          <p:cNvSpPr txBox="1"/>
          <p:nvPr/>
        </p:nvSpPr>
        <p:spPr>
          <a:xfrm>
            <a:off x="1136595" y="4158872"/>
            <a:ext cx="10515599" cy="1200329"/>
          </a:xfrm>
          <a:prstGeom prst="rect">
            <a:avLst/>
          </a:prstGeom>
          <a:noFill/>
        </p:spPr>
        <p:txBody>
          <a:bodyPr wrap="square">
            <a:spAutoFit/>
          </a:bodyPr>
          <a:lstStyle/>
          <a:p>
            <a:r>
              <a:rPr lang="en-US" b="0" i="0" dirty="0">
                <a:solidFill>
                  <a:srgbClr val="353535"/>
                </a:solidFill>
                <a:effectLst/>
                <a:latin typeface="Merriweather" panose="00000500000000000000" pitchFamily="2" charset="0"/>
              </a:rPr>
              <a:t>For sufficiently large </a:t>
            </a:r>
            <a:r>
              <a:rPr lang="en-US" b="0" i="1" dirty="0">
                <a:solidFill>
                  <a:srgbClr val="353535"/>
                </a:solidFill>
                <a:effectLst/>
                <a:latin typeface="Merriweather" panose="00000500000000000000" pitchFamily="2" charset="0"/>
              </a:rPr>
              <a:t>µ</a:t>
            </a:r>
            <a:r>
              <a:rPr lang="en-US" b="0" i="0" dirty="0">
                <a:solidFill>
                  <a:srgbClr val="353535"/>
                </a:solidFill>
                <a:effectLst/>
                <a:latin typeface="Merriweather" panose="00000500000000000000" pitchFamily="2" charset="0"/>
              </a:rPr>
              <a:t> the characteristic time is negative, hence </a:t>
            </a:r>
            <a:r>
              <a:rPr lang="en-US" b="0" i="1" dirty="0" err="1">
                <a:solidFill>
                  <a:srgbClr val="353535"/>
                </a:solidFill>
                <a:effectLst/>
                <a:latin typeface="Merriweather" panose="00000500000000000000" pitchFamily="2" charset="0"/>
              </a:rPr>
              <a:t>i</a:t>
            </a:r>
            <a:r>
              <a:rPr lang="en-US" b="0" i="1" baseline="-25000" dirty="0" err="1">
                <a:solidFill>
                  <a:srgbClr val="353535"/>
                </a:solidFill>
                <a:effectLst/>
                <a:latin typeface="Merriweather" panose="00000500000000000000" pitchFamily="2" charset="0"/>
              </a:rPr>
              <a:t>k</a:t>
            </a:r>
            <a:r>
              <a:rPr lang="en-US" b="0" i="0" dirty="0">
                <a:solidFill>
                  <a:srgbClr val="353535"/>
                </a:solidFill>
                <a:effectLst/>
                <a:latin typeface="Merriweather" panose="00000500000000000000" pitchFamily="2" charset="0"/>
              </a:rPr>
              <a:t> decays exponentially. The condition for the decay depends not only on the recovery rate and </a:t>
            </a:r>
            <a:r>
              <a:rPr lang="en-US" b="0" i="1" dirty="0">
                <a:solidFill>
                  <a:srgbClr val="353535"/>
                </a:solidFill>
                <a:effectLst/>
                <a:latin typeface="Merriweather" panose="00000500000000000000" pitchFamily="2" charset="0"/>
              </a:rPr>
              <a:t>〈k〉</a:t>
            </a:r>
            <a:r>
              <a:rPr lang="en-US" b="0" i="0" dirty="0">
                <a:solidFill>
                  <a:srgbClr val="353535"/>
                </a:solidFill>
                <a:effectLst/>
                <a:latin typeface="Merriweather" panose="00000500000000000000" pitchFamily="2" charset="0"/>
              </a:rPr>
              <a:t>, but also on the network heterogeneity, through </a:t>
            </a:r>
            <a:r>
              <a:rPr lang="en-US" b="0" i="1" dirty="0">
                <a:solidFill>
                  <a:srgbClr val="353535"/>
                </a:solidFill>
                <a:effectLst/>
                <a:latin typeface="Merriweather" panose="00000500000000000000" pitchFamily="2" charset="0"/>
              </a:rPr>
              <a:t>〈k</a:t>
            </a:r>
            <a:r>
              <a:rPr lang="en-US" b="0" i="1" baseline="30000" dirty="0">
                <a:solidFill>
                  <a:srgbClr val="353535"/>
                </a:solidFill>
                <a:effectLst/>
                <a:latin typeface="Merriweather" panose="00000500000000000000" pitchFamily="2" charset="0"/>
              </a:rPr>
              <a:t>2</a:t>
            </a:r>
            <a:r>
              <a:rPr lang="en-US" b="0" i="1" dirty="0">
                <a:solidFill>
                  <a:srgbClr val="353535"/>
                </a:solidFill>
                <a:effectLst/>
                <a:latin typeface="Merriweather" panose="00000500000000000000" pitchFamily="2" charset="0"/>
              </a:rPr>
              <a:t>〉</a:t>
            </a:r>
            <a:r>
              <a:rPr lang="en-US" b="0" i="0" dirty="0">
                <a:solidFill>
                  <a:srgbClr val="353535"/>
                </a:solidFill>
                <a:effectLst/>
                <a:latin typeface="Merriweather" panose="00000500000000000000" pitchFamily="2" charset="0"/>
              </a:rPr>
              <a:t>. To predict when a pathogen persists in the population, we define the </a:t>
            </a:r>
            <a:r>
              <a:rPr lang="en-US" b="0" i="1" dirty="0">
                <a:solidFill>
                  <a:srgbClr val="353535"/>
                </a:solidFill>
                <a:effectLst/>
                <a:latin typeface="Merriweather" panose="00000500000000000000" pitchFamily="2" charset="0"/>
              </a:rPr>
              <a:t>spreading rate</a:t>
            </a:r>
            <a:endParaRPr lang="en-US" dirty="0"/>
          </a:p>
        </p:txBody>
      </p:sp>
      <p:pic>
        <p:nvPicPr>
          <p:cNvPr id="16" name="Picture 15">
            <a:extLst>
              <a:ext uri="{FF2B5EF4-FFF2-40B4-BE49-F238E27FC236}">
                <a16:creationId xmlns:a16="http://schemas.microsoft.com/office/drawing/2014/main" id="{E4885A21-E93A-4CF4-AB2D-9A9DFC2DDBEE}"/>
              </a:ext>
            </a:extLst>
          </p:cNvPr>
          <p:cNvPicPr>
            <a:picLocks noChangeAspect="1"/>
          </p:cNvPicPr>
          <p:nvPr/>
        </p:nvPicPr>
        <p:blipFill>
          <a:blip r:embed="rId4"/>
          <a:stretch>
            <a:fillRect/>
          </a:stretch>
        </p:blipFill>
        <p:spPr>
          <a:xfrm>
            <a:off x="1136595" y="5470773"/>
            <a:ext cx="952500" cy="619125"/>
          </a:xfrm>
          <a:prstGeom prst="rect">
            <a:avLst/>
          </a:prstGeom>
        </p:spPr>
      </p:pic>
    </p:spTree>
    <p:extLst>
      <p:ext uri="{BB962C8B-B14F-4D97-AF65-F5344CB8AC3E}">
        <p14:creationId xmlns:p14="http://schemas.microsoft.com/office/powerpoint/2010/main" val="2149341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0DAC31-43C5-4175-A3D4-4D64326FA47E}"/>
              </a:ext>
            </a:extLst>
          </p:cNvPr>
          <p:cNvSpPr>
            <a:spLocks noGrp="1"/>
          </p:cNvSpPr>
          <p:nvPr>
            <p:ph type="title"/>
          </p:nvPr>
        </p:nvSpPr>
        <p:spPr/>
        <p:txBody>
          <a:bodyPr/>
          <a:lstStyle/>
          <a:p>
            <a:r>
              <a:rPr lang="en-US" dirty="0"/>
              <a:t>SIS model on Random network</a:t>
            </a:r>
          </a:p>
        </p:txBody>
      </p:sp>
      <p:sp>
        <p:nvSpPr>
          <p:cNvPr id="3" name="Content Placeholder 2">
            <a:extLst>
              <a:ext uri="{FF2B5EF4-FFF2-40B4-BE49-F238E27FC236}">
                <a16:creationId xmlns:a16="http://schemas.microsoft.com/office/drawing/2014/main" id="{4097F6F0-6E76-4279-A0A2-7CFF8DBB8E28}"/>
              </a:ext>
            </a:extLst>
          </p:cNvPr>
          <p:cNvSpPr>
            <a:spLocks noGrp="1"/>
          </p:cNvSpPr>
          <p:nvPr>
            <p:ph idx="1"/>
          </p:nvPr>
        </p:nvSpPr>
        <p:spPr>
          <a:xfrm>
            <a:off x="906516" y="2096813"/>
            <a:ext cx="10447283" cy="4080149"/>
          </a:xfrm>
        </p:spPr>
        <p:txBody>
          <a:bodyPr>
            <a:normAutofit/>
          </a:bodyPr>
          <a:lstStyle/>
          <a:p>
            <a:pPr marL="0" indent="0">
              <a:buNone/>
            </a:pPr>
            <a:r>
              <a:rPr lang="en-US" sz="2000" b="0" i="0" dirty="0">
                <a:solidFill>
                  <a:srgbClr val="353535"/>
                </a:solidFill>
                <a:effectLst/>
                <a:latin typeface="Merriweather" panose="00000500000000000000" pitchFamily="2" charset="0"/>
              </a:rPr>
              <a:t>If a pathogen spreads on a random network, we can use </a:t>
            </a:r>
            <a:r>
              <a:rPr lang="en-US" sz="2000" b="0" i="1" dirty="0">
                <a:solidFill>
                  <a:srgbClr val="353535"/>
                </a:solidFill>
                <a:effectLst/>
                <a:latin typeface="Merriweather" panose="00000500000000000000" pitchFamily="2" charset="0"/>
              </a:rPr>
              <a:t>〈k</a:t>
            </a:r>
            <a:r>
              <a:rPr lang="en-US" sz="2000" b="0" i="1" baseline="30000" dirty="0">
                <a:solidFill>
                  <a:srgbClr val="353535"/>
                </a:solidFill>
                <a:effectLst/>
                <a:latin typeface="Merriweather" panose="00000500000000000000" pitchFamily="2" charset="0"/>
              </a:rPr>
              <a:t>2</a:t>
            </a:r>
            <a:r>
              <a:rPr lang="en-US" sz="2000" b="0" i="1" dirty="0">
                <a:solidFill>
                  <a:srgbClr val="353535"/>
                </a:solidFill>
                <a:effectLst/>
                <a:latin typeface="Merriweather" panose="00000500000000000000" pitchFamily="2" charset="0"/>
              </a:rPr>
              <a:t>〉</a:t>
            </a:r>
            <a:r>
              <a:rPr lang="en-US" sz="2000" b="0" i="0" dirty="0">
                <a:solidFill>
                  <a:srgbClr val="353535"/>
                </a:solidFill>
                <a:effectLst/>
                <a:latin typeface="Merriweather" panose="00000500000000000000" pitchFamily="2" charset="0"/>
              </a:rPr>
              <a:t>=</a:t>
            </a:r>
            <a:r>
              <a:rPr lang="en-US" sz="2000" b="0" i="1" dirty="0">
                <a:solidFill>
                  <a:srgbClr val="353535"/>
                </a:solidFill>
                <a:effectLst/>
                <a:latin typeface="Merriweather" panose="00000500000000000000" pitchFamily="2" charset="0"/>
              </a:rPr>
              <a:t>〈k〉</a:t>
            </a:r>
            <a:r>
              <a:rPr lang="en-US" sz="2000" b="0" i="0" dirty="0">
                <a:solidFill>
                  <a:srgbClr val="353535"/>
                </a:solidFill>
                <a:effectLst/>
                <a:latin typeface="Merriweather" panose="00000500000000000000" pitchFamily="2" charset="0"/>
              </a:rPr>
              <a:t> (</a:t>
            </a:r>
            <a:r>
              <a:rPr lang="en-US" sz="2000" b="0" i="1" dirty="0">
                <a:solidFill>
                  <a:srgbClr val="353535"/>
                </a:solidFill>
                <a:effectLst/>
                <a:latin typeface="Merriweather" panose="00000500000000000000" pitchFamily="2" charset="0"/>
              </a:rPr>
              <a:t>〈k+1〉</a:t>
            </a:r>
            <a:r>
              <a:rPr lang="en-US" sz="2000" b="0" i="0" dirty="0">
                <a:solidFill>
                  <a:srgbClr val="353535"/>
                </a:solidFill>
                <a:effectLst/>
                <a:latin typeface="Merriweather" panose="00000500000000000000" pitchFamily="2" charset="0"/>
              </a:rPr>
              <a:t>) from</a:t>
            </a:r>
          </a:p>
          <a:p>
            <a:endParaRPr lang="en-US" sz="2000" dirty="0">
              <a:solidFill>
                <a:srgbClr val="353535"/>
              </a:solidFill>
              <a:latin typeface="Merriweather" panose="00000500000000000000" pitchFamily="2" charset="0"/>
            </a:endParaRPr>
          </a:p>
          <a:p>
            <a:pPr marL="0" indent="0">
              <a:buNone/>
            </a:pPr>
            <a:r>
              <a:rPr lang="en-US" sz="2000" b="0" i="0" dirty="0">
                <a:solidFill>
                  <a:srgbClr val="353535"/>
                </a:solidFill>
                <a:effectLst/>
                <a:latin typeface="Merriweather" panose="00000500000000000000" pitchFamily="2" charset="0"/>
              </a:rPr>
              <a:t>                                obtaining that the pathogen persists in the population if</a:t>
            </a:r>
          </a:p>
          <a:p>
            <a:pPr marL="0" indent="0">
              <a:buNone/>
            </a:pPr>
            <a:endParaRPr lang="en-US" sz="2000" dirty="0">
              <a:solidFill>
                <a:srgbClr val="353535"/>
              </a:solidFill>
              <a:latin typeface="Merriweather" panose="00000500000000000000" pitchFamily="2" charset="0"/>
            </a:endParaRPr>
          </a:p>
          <a:p>
            <a:pPr marL="0" indent="0">
              <a:buNone/>
            </a:pPr>
            <a:r>
              <a:rPr lang="en-US" sz="2000" dirty="0">
                <a:solidFill>
                  <a:srgbClr val="353535"/>
                </a:solidFill>
                <a:latin typeface="Merriweather" panose="00000500000000000000" pitchFamily="2" charset="0"/>
              </a:rPr>
              <a:t>                                               Using                      to obtain                          as well as the</a:t>
            </a:r>
          </a:p>
          <a:p>
            <a:pPr marL="0" indent="0">
              <a:buNone/>
            </a:pPr>
            <a:endParaRPr lang="en-US" sz="2000" dirty="0">
              <a:solidFill>
                <a:srgbClr val="353535"/>
              </a:solidFill>
              <a:latin typeface="Merriweather" panose="00000500000000000000" pitchFamily="2" charset="0"/>
            </a:endParaRPr>
          </a:p>
          <a:p>
            <a:pPr marL="0" indent="0">
              <a:buNone/>
            </a:pPr>
            <a:r>
              <a:rPr lang="en-US" sz="2000" dirty="0">
                <a:solidFill>
                  <a:srgbClr val="353535"/>
                </a:solidFill>
                <a:latin typeface="Merriweather" panose="00000500000000000000" pitchFamily="2" charset="0"/>
              </a:rPr>
              <a:t> epidemic threshold of a random network</a:t>
            </a:r>
          </a:p>
          <a:p>
            <a:pPr marL="0" indent="0">
              <a:buNone/>
            </a:pPr>
            <a:endParaRPr lang="en-US" sz="1800" dirty="0">
              <a:solidFill>
                <a:srgbClr val="353535"/>
              </a:solidFill>
              <a:latin typeface="Merriweather" panose="00000500000000000000" pitchFamily="2" charset="0"/>
            </a:endParaRPr>
          </a:p>
        </p:txBody>
      </p:sp>
      <p:pic>
        <p:nvPicPr>
          <p:cNvPr id="4" name="Picture 3">
            <a:extLst>
              <a:ext uri="{FF2B5EF4-FFF2-40B4-BE49-F238E27FC236}">
                <a16:creationId xmlns:a16="http://schemas.microsoft.com/office/drawing/2014/main" id="{0A7F51EA-1E13-44E4-9FC3-6E04411419DE}"/>
              </a:ext>
            </a:extLst>
          </p:cNvPr>
          <p:cNvPicPr>
            <a:picLocks noChangeAspect="1"/>
          </p:cNvPicPr>
          <p:nvPr/>
        </p:nvPicPr>
        <p:blipFill>
          <a:blip r:embed="rId3"/>
          <a:stretch>
            <a:fillRect/>
          </a:stretch>
        </p:blipFill>
        <p:spPr>
          <a:xfrm>
            <a:off x="936899" y="2714703"/>
            <a:ext cx="1956074" cy="641203"/>
          </a:xfrm>
          <a:prstGeom prst="rect">
            <a:avLst/>
          </a:prstGeom>
        </p:spPr>
      </p:pic>
      <p:pic>
        <p:nvPicPr>
          <p:cNvPr id="6" name="Picture 5">
            <a:extLst>
              <a:ext uri="{FF2B5EF4-FFF2-40B4-BE49-F238E27FC236}">
                <a16:creationId xmlns:a16="http://schemas.microsoft.com/office/drawing/2014/main" id="{E7380BBF-6AEB-441E-BDD4-19AD7E7DAD65}"/>
              </a:ext>
            </a:extLst>
          </p:cNvPr>
          <p:cNvPicPr>
            <a:picLocks noChangeAspect="1"/>
          </p:cNvPicPr>
          <p:nvPr/>
        </p:nvPicPr>
        <p:blipFill>
          <a:blip r:embed="rId4"/>
          <a:stretch>
            <a:fillRect/>
          </a:stretch>
        </p:blipFill>
        <p:spPr>
          <a:xfrm>
            <a:off x="936899" y="3593962"/>
            <a:ext cx="2771775" cy="542925"/>
          </a:xfrm>
          <a:prstGeom prst="rect">
            <a:avLst/>
          </a:prstGeom>
        </p:spPr>
      </p:pic>
      <p:pic>
        <p:nvPicPr>
          <p:cNvPr id="7" name="Picture 6">
            <a:extLst>
              <a:ext uri="{FF2B5EF4-FFF2-40B4-BE49-F238E27FC236}">
                <a16:creationId xmlns:a16="http://schemas.microsoft.com/office/drawing/2014/main" id="{66B96FD1-CD8A-41F1-845C-180503B0F236}"/>
              </a:ext>
            </a:extLst>
          </p:cNvPr>
          <p:cNvPicPr>
            <a:picLocks noChangeAspect="1"/>
          </p:cNvPicPr>
          <p:nvPr/>
        </p:nvPicPr>
        <p:blipFill>
          <a:blip r:embed="rId5"/>
          <a:stretch>
            <a:fillRect/>
          </a:stretch>
        </p:blipFill>
        <p:spPr>
          <a:xfrm>
            <a:off x="4772435" y="3565693"/>
            <a:ext cx="928688" cy="603647"/>
          </a:xfrm>
          <a:prstGeom prst="rect">
            <a:avLst/>
          </a:prstGeom>
        </p:spPr>
      </p:pic>
      <p:pic>
        <p:nvPicPr>
          <p:cNvPr id="9" name="Picture 8">
            <a:extLst>
              <a:ext uri="{FF2B5EF4-FFF2-40B4-BE49-F238E27FC236}">
                <a16:creationId xmlns:a16="http://schemas.microsoft.com/office/drawing/2014/main" id="{9685E09F-CE46-4E3C-B2FE-28B81CACE9C4}"/>
              </a:ext>
            </a:extLst>
          </p:cNvPr>
          <p:cNvPicPr>
            <a:picLocks noChangeAspect="1"/>
          </p:cNvPicPr>
          <p:nvPr/>
        </p:nvPicPr>
        <p:blipFill>
          <a:blip r:embed="rId6"/>
          <a:stretch>
            <a:fillRect/>
          </a:stretch>
        </p:blipFill>
        <p:spPr>
          <a:xfrm>
            <a:off x="7159021" y="3565693"/>
            <a:ext cx="1247775" cy="552450"/>
          </a:xfrm>
          <a:prstGeom prst="rect">
            <a:avLst/>
          </a:prstGeom>
        </p:spPr>
      </p:pic>
    </p:spTree>
    <p:extLst>
      <p:ext uri="{BB962C8B-B14F-4D97-AF65-F5344CB8AC3E}">
        <p14:creationId xmlns:p14="http://schemas.microsoft.com/office/powerpoint/2010/main" val="12988987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5FA1BB-5135-4375-9A36-0F605F2DD244}"/>
              </a:ext>
            </a:extLst>
          </p:cNvPr>
          <p:cNvSpPr>
            <a:spLocks noGrp="1"/>
          </p:cNvSpPr>
          <p:nvPr>
            <p:ph type="title"/>
          </p:nvPr>
        </p:nvSpPr>
        <p:spPr/>
        <p:txBody>
          <a:bodyPr/>
          <a:lstStyle/>
          <a:p>
            <a:r>
              <a:rPr lang="en-US" dirty="0"/>
              <a:t>SIS model on scale-free network</a:t>
            </a:r>
          </a:p>
        </p:txBody>
      </p:sp>
      <p:sp>
        <p:nvSpPr>
          <p:cNvPr id="3" name="Content Placeholder 2">
            <a:extLst>
              <a:ext uri="{FF2B5EF4-FFF2-40B4-BE49-F238E27FC236}">
                <a16:creationId xmlns:a16="http://schemas.microsoft.com/office/drawing/2014/main" id="{AAD1981D-FF25-4927-8359-60C31E2A90B9}"/>
              </a:ext>
            </a:extLst>
          </p:cNvPr>
          <p:cNvSpPr>
            <a:spLocks noGrp="1"/>
          </p:cNvSpPr>
          <p:nvPr>
            <p:ph idx="1"/>
          </p:nvPr>
        </p:nvSpPr>
        <p:spPr/>
        <p:txBody>
          <a:bodyPr>
            <a:normAutofit/>
          </a:bodyPr>
          <a:lstStyle/>
          <a:p>
            <a:pPr marL="0" indent="0">
              <a:buNone/>
            </a:pPr>
            <a:r>
              <a:rPr lang="en-US" sz="2000" dirty="0">
                <a:solidFill>
                  <a:srgbClr val="353535"/>
                </a:solidFill>
                <a:latin typeface="Merriweather" panose="00000500000000000000" pitchFamily="2" charset="0"/>
              </a:rPr>
              <a:t>For a network with an arbitrary degree distribution, we set </a:t>
            </a:r>
            <a:r>
              <a:rPr lang="en-US" sz="2000" dirty="0" err="1">
                <a:solidFill>
                  <a:srgbClr val="353535"/>
                </a:solidFill>
                <a:latin typeface="Merriweather" panose="00000500000000000000" pitchFamily="2" charset="0"/>
              </a:rPr>
              <a:t>τSIS</a:t>
            </a:r>
            <a:r>
              <a:rPr lang="en-US" sz="2000" dirty="0">
                <a:solidFill>
                  <a:srgbClr val="353535"/>
                </a:solidFill>
                <a:latin typeface="Merriweather" panose="00000500000000000000" pitchFamily="2" charset="0"/>
              </a:rPr>
              <a:t> &gt; 0 from</a:t>
            </a:r>
          </a:p>
          <a:p>
            <a:endParaRPr lang="en-US" sz="2000" dirty="0">
              <a:solidFill>
                <a:srgbClr val="353535"/>
              </a:solidFill>
              <a:latin typeface="Merriweather" panose="00000500000000000000" pitchFamily="2" charset="0"/>
            </a:endParaRPr>
          </a:p>
          <a:p>
            <a:pPr marL="0" indent="0">
              <a:buNone/>
            </a:pPr>
            <a:r>
              <a:rPr lang="en-US" sz="2000" dirty="0">
                <a:solidFill>
                  <a:srgbClr val="353535"/>
                </a:solidFill>
                <a:latin typeface="Merriweather" panose="00000500000000000000" pitchFamily="2" charset="0"/>
              </a:rPr>
              <a:t>                                                    , obtaining the epidemic threshold as</a:t>
            </a:r>
          </a:p>
          <a:p>
            <a:pPr marL="0" indent="0">
              <a:buNone/>
            </a:pPr>
            <a:endParaRPr lang="en-US" sz="2000" dirty="0">
              <a:solidFill>
                <a:srgbClr val="353535"/>
              </a:solidFill>
              <a:latin typeface="Merriweather" panose="00000500000000000000" pitchFamily="2" charset="0"/>
            </a:endParaRPr>
          </a:p>
          <a:p>
            <a:pPr marL="0" indent="0">
              <a:buNone/>
            </a:pPr>
            <a:r>
              <a:rPr lang="en-US" sz="2000" dirty="0">
                <a:solidFill>
                  <a:srgbClr val="353535"/>
                </a:solidFill>
                <a:latin typeface="Merriweather" panose="00000500000000000000" pitchFamily="2" charset="0"/>
              </a:rPr>
              <a:t>As for a scale-free network 〈k2〉 diverges in the N→∞ limit, for large networks the </a:t>
            </a:r>
          </a:p>
          <a:p>
            <a:pPr marL="0" indent="0">
              <a:buNone/>
            </a:pPr>
            <a:endParaRPr lang="en-US" sz="2000" dirty="0">
              <a:solidFill>
                <a:srgbClr val="353535"/>
              </a:solidFill>
              <a:latin typeface="Merriweather" panose="00000500000000000000" pitchFamily="2" charset="0"/>
            </a:endParaRPr>
          </a:p>
          <a:p>
            <a:pPr marL="0" indent="0">
              <a:buNone/>
            </a:pPr>
            <a:r>
              <a:rPr lang="en-US" sz="2000" dirty="0">
                <a:solidFill>
                  <a:srgbClr val="353535"/>
                </a:solidFill>
                <a:latin typeface="Merriweather" panose="00000500000000000000" pitchFamily="2" charset="0"/>
              </a:rPr>
              <a:t>epidemic threshold is expected to vanish. </a:t>
            </a:r>
          </a:p>
        </p:txBody>
      </p:sp>
      <p:pic>
        <p:nvPicPr>
          <p:cNvPr id="7" name="Picture 6">
            <a:extLst>
              <a:ext uri="{FF2B5EF4-FFF2-40B4-BE49-F238E27FC236}">
                <a16:creationId xmlns:a16="http://schemas.microsoft.com/office/drawing/2014/main" id="{3CA1F28A-B700-4362-BD5D-DCC26F03CFF7}"/>
              </a:ext>
            </a:extLst>
          </p:cNvPr>
          <p:cNvPicPr>
            <a:picLocks noChangeAspect="1"/>
          </p:cNvPicPr>
          <p:nvPr/>
        </p:nvPicPr>
        <p:blipFill>
          <a:blip r:embed="rId3"/>
          <a:stretch>
            <a:fillRect/>
          </a:stretch>
        </p:blipFill>
        <p:spPr>
          <a:xfrm>
            <a:off x="964324" y="2540876"/>
            <a:ext cx="3048000" cy="508000"/>
          </a:xfrm>
          <a:prstGeom prst="rect">
            <a:avLst/>
          </a:prstGeom>
        </p:spPr>
      </p:pic>
      <p:pic>
        <p:nvPicPr>
          <p:cNvPr id="9" name="Picture 8">
            <a:extLst>
              <a:ext uri="{FF2B5EF4-FFF2-40B4-BE49-F238E27FC236}">
                <a16:creationId xmlns:a16="http://schemas.microsoft.com/office/drawing/2014/main" id="{AE956BF3-AB2C-46CD-BC83-1ACFB66A0999}"/>
              </a:ext>
            </a:extLst>
          </p:cNvPr>
          <p:cNvPicPr>
            <a:picLocks noChangeAspect="1"/>
          </p:cNvPicPr>
          <p:nvPr/>
        </p:nvPicPr>
        <p:blipFill>
          <a:blip r:embed="rId4"/>
          <a:stretch>
            <a:fillRect/>
          </a:stretch>
        </p:blipFill>
        <p:spPr>
          <a:xfrm>
            <a:off x="8894379" y="2501462"/>
            <a:ext cx="1371600" cy="704850"/>
          </a:xfrm>
          <a:prstGeom prst="rect">
            <a:avLst/>
          </a:prstGeom>
        </p:spPr>
      </p:pic>
    </p:spTree>
    <p:extLst>
      <p:ext uri="{BB962C8B-B14F-4D97-AF65-F5344CB8AC3E}">
        <p14:creationId xmlns:p14="http://schemas.microsoft.com/office/powerpoint/2010/main" val="1208568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71" name="Straight Connector 70">
            <a:extLst>
              <a:ext uri="{FF2B5EF4-FFF2-40B4-BE49-F238E27FC236}">
                <a16:creationId xmlns:a16="http://schemas.microsoft.com/office/drawing/2014/main" id="{353C1207-D1C8-49E3-8837-E2B89D366FAE}"/>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73" name="Rectangle 72">
            <a:extLst>
              <a:ext uri="{FF2B5EF4-FFF2-40B4-BE49-F238E27FC236}">
                <a16:creationId xmlns:a16="http://schemas.microsoft.com/office/drawing/2014/main" id="{16B067B1-F4E5-4FDF-813D-C9E872E8007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100000">
                <a:schemeClr val="accent4"/>
              </a:gs>
              <a:gs pos="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5" name="Straight Connector 74">
            <a:extLst>
              <a:ext uri="{FF2B5EF4-FFF2-40B4-BE49-F238E27FC236}">
                <a16:creationId xmlns:a16="http://schemas.microsoft.com/office/drawing/2014/main" id="{7C9ADA25-078F-42AB-B92D-4535AA4442E1}"/>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rot="5400000">
            <a:off x="1676400" y="-87137"/>
            <a:ext cx="0" cy="3352800"/>
          </a:xfrm>
          <a:prstGeom prst="line">
            <a:avLst/>
          </a:prstGeom>
          <a:ln w="25400" cap="sq">
            <a:solidFill>
              <a:schemeClr val="bg1"/>
            </a:solidFill>
            <a:bevel/>
          </a:ln>
        </p:spPr>
        <p:style>
          <a:lnRef idx="1">
            <a:schemeClr val="accent1"/>
          </a:lnRef>
          <a:fillRef idx="0">
            <a:schemeClr val="accent1"/>
          </a:fillRef>
          <a:effectRef idx="0">
            <a:schemeClr val="accent1"/>
          </a:effectRef>
          <a:fontRef idx="minor">
            <a:schemeClr val="tx1"/>
          </a:fontRef>
        </p:style>
      </p:cxnSp>
      <p:pic>
        <p:nvPicPr>
          <p:cNvPr id="6148" name="Picture 4" descr="Epidemic Threshold.">
            <a:extLst>
              <a:ext uri="{FF2B5EF4-FFF2-40B4-BE49-F238E27FC236}">
                <a16:creationId xmlns:a16="http://schemas.microsoft.com/office/drawing/2014/main" id="{0C0CB281-F937-4B05-A05B-88DDF93D069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86150" y="158312"/>
            <a:ext cx="8572500" cy="4381500"/>
          </a:xfrm>
          <a:prstGeom prst="rect">
            <a:avLst/>
          </a:prstGeom>
          <a:noFill/>
          <a:extLst>
            <a:ext uri="{909E8E84-426E-40DD-AFC4-6F175D3DCCD1}">
              <a14:hiddenFill xmlns:a14="http://schemas.microsoft.com/office/drawing/2010/main">
                <a:solidFill>
                  <a:srgbClr val="FFFFFF"/>
                </a:solidFill>
              </a14:hiddenFill>
            </a:ext>
          </a:extLst>
        </p:spPr>
      </p:pic>
      <p:sp>
        <p:nvSpPr>
          <p:cNvPr id="35" name="TextBox 34">
            <a:extLst>
              <a:ext uri="{FF2B5EF4-FFF2-40B4-BE49-F238E27FC236}">
                <a16:creationId xmlns:a16="http://schemas.microsoft.com/office/drawing/2014/main" id="{522C300D-09F2-48F8-B8AD-799DC6B07233}"/>
              </a:ext>
            </a:extLst>
          </p:cNvPr>
          <p:cNvSpPr txBox="1"/>
          <p:nvPr/>
        </p:nvSpPr>
        <p:spPr>
          <a:xfrm>
            <a:off x="230571" y="4557641"/>
            <a:ext cx="11828079" cy="1754326"/>
          </a:xfrm>
          <a:prstGeom prst="rect">
            <a:avLst/>
          </a:prstGeom>
          <a:noFill/>
        </p:spPr>
        <p:txBody>
          <a:bodyPr wrap="square">
            <a:spAutoFit/>
          </a:bodyPr>
          <a:lstStyle/>
          <a:p>
            <a:r>
              <a:rPr lang="en-US" b="1" i="0" dirty="0">
                <a:solidFill>
                  <a:srgbClr val="353535"/>
                </a:solidFill>
                <a:effectLst/>
                <a:latin typeface="Maison"/>
              </a:rPr>
              <a:t>Epidemic Threshold</a:t>
            </a:r>
            <a:r>
              <a:rPr lang="en-US" dirty="0"/>
              <a:t/>
            </a:r>
            <a:br>
              <a:rPr lang="en-US" dirty="0"/>
            </a:br>
            <a:r>
              <a:rPr lang="en-US" b="0" i="0" dirty="0">
                <a:solidFill>
                  <a:srgbClr val="353535"/>
                </a:solidFill>
                <a:effectLst/>
                <a:latin typeface="Maison"/>
              </a:rPr>
              <a:t>The fraction of infected individuals </a:t>
            </a:r>
            <a:r>
              <a:rPr lang="en-US" b="0" i="1" dirty="0" err="1">
                <a:solidFill>
                  <a:srgbClr val="353535"/>
                </a:solidFill>
                <a:effectLst/>
                <a:latin typeface="Maison"/>
              </a:rPr>
              <a:t>i</a:t>
            </a:r>
            <a:r>
              <a:rPr lang="en-US" b="0" i="1" dirty="0">
                <a:solidFill>
                  <a:srgbClr val="353535"/>
                </a:solidFill>
                <a:effectLst/>
                <a:latin typeface="Maison"/>
              </a:rPr>
              <a:t>(λ)=</a:t>
            </a:r>
            <a:r>
              <a:rPr lang="en-US" b="0" i="1" dirty="0" err="1">
                <a:solidFill>
                  <a:srgbClr val="353535"/>
                </a:solidFill>
                <a:effectLst/>
                <a:latin typeface="Maison"/>
              </a:rPr>
              <a:t>i</a:t>
            </a:r>
            <a:r>
              <a:rPr lang="en-US" b="0" i="1" dirty="0">
                <a:solidFill>
                  <a:srgbClr val="353535"/>
                </a:solidFill>
                <a:effectLst/>
                <a:latin typeface="Maison"/>
              </a:rPr>
              <a:t>(t→∞)</a:t>
            </a:r>
            <a:r>
              <a:rPr lang="en-US" b="0" i="0" dirty="0">
                <a:solidFill>
                  <a:srgbClr val="353535"/>
                </a:solidFill>
                <a:effectLst/>
                <a:latin typeface="Maison"/>
              </a:rPr>
              <a:t> in the endemic state of the SIS model. The curves are for a random (green) and for a scale-free contact network (purple). The random network has a finite epidemic threshold </a:t>
            </a:r>
            <a:r>
              <a:rPr lang="en-US" b="0" i="1" dirty="0" err="1">
                <a:solidFill>
                  <a:srgbClr val="353535"/>
                </a:solidFill>
                <a:effectLst/>
                <a:latin typeface="Maison"/>
              </a:rPr>
              <a:t>λ</a:t>
            </a:r>
            <a:r>
              <a:rPr lang="en-US" b="0" i="1" baseline="-25000" dirty="0" err="1">
                <a:solidFill>
                  <a:srgbClr val="353535"/>
                </a:solidFill>
                <a:effectLst/>
                <a:latin typeface="Maison"/>
              </a:rPr>
              <a:t>c</a:t>
            </a:r>
            <a:r>
              <a:rPr lang="en-US" b="0" i="0" dirty="0">
                <a:solidFill>
                  <a:srgbClr val="353535"/>
                </a:solidFill>
                <a:effectLst/>
                <a:latin typeface="Maison"/>
              </a:rPr>
              <a:t>, implying that a pathogen with a small spreading rate (</a:t>
            </a:r>
            <a:r>
              <a:rPr lang="en-US" b="0" i="1" dirty="0">
                <a:solidFill>
                  <a:srgbClr val="353535"/>
                </a:solidFill>
                <a:effectLst/>
                <a:latin typeface="Maison"/>
              </a:rPr>
              <a:t>λ</a:t>
            </a:r>
            <a:r>
              <a:rPr lang="en-US" b="0" i="0" dirty="0">
                <a:solidFill>
                  <a:srgbClr val="353535"/>
                </a:solidFill>
                <a:effectLst/>
                <a:latin typeface="Maison"/>
              </a:rPr>
              <a:t> &lt; </a:t>
            </a:r>
            <a:r>
              <a:rPr lang="en-US" b="0" i="1" dirty="0" err="1">
                <a:solidFill>
                  <a:srgbClr val="353535"/>
                </a:solidFill>
                <a:effectLst/>
                <a:latin typeface="Maison"/>
              </a:rPr>
              <a:t>λ</a:t>
            </a:r>
            <a:r>
              <a:rPr lang="en-US" b="0" i="1" baseline="-25000" dirty="0" err="1">
                <a:solidFill>
                  <a:srgbClr val="353535"/>
                </a:solidFill>
                <a:effectLst/>
                <a:latin typeface="Maison"/>
              </a:rPr>
              <a:t>c</a:t>
            </a:r>
            <a:r>
              <a:rPr lang="en-US" b="0" i="0" dirty="0">
                <a:solidFill>
                  <a:srgbClr val="353535"/>
                </a:solidFill>
                <a:effectLst/>
                <a:latin typeface="Maison"/>
              </a:rPr>
              <a:t>) must die out, i.e. </a:t>
            </a:r>
            <a:r>
              <a:rPr lang="en-US" b="0" i="0" dirty="0" err="1">
                <a:solidFill>
                  <a:srgbClr val="353535"/>
                </a:solidFill>
                <a:effectLst/>
                <a:latin typeface="Maison"/>
              </a:rPr>
              <a:t>i</a:t>
            </a:r>
            <a:r>
              <a:rPr lang="en-US" b="0" i="0" dirty="0">
                <a:solidFill>
                  <a:srgbClr val="353535"/>
                </a:solidFill>
                <a:effectLst/>
                <a:latin typeface="Maison"/>
              </a:rPr>
              <a:t>(</a:t>
            </a:r>
            <a:r>
              <a:rPr lang="en-US" b="0" i="1" dirty="0" err="1">
                <a:solidFill>
                  <a:srgbClr val="353535"/>
                </a:solidFill>
                <a:effectLst/>
                <a:latin typeface="Maison"/>
              </a:rPr>
              <a:t>λ</a:t>
            </a:r>
            <a:r>
              <a:rPr lang="en-US" b="0" i="1" baseline="-25000" dirty="0" err="1">
                <a:solidFill>
                  <a:srgbClr val="353535"/>
                </a:solidFill>
                <a:effectLst/>
                <a:latin typeface="Maison"/>
              </a:rPr>
              <a:t>c</a:t>
            </a:r>
            <a:r>
              <a:rPr lang="en-US" b="0" i="0" dirty="0">
                <a:solidFill>
                  <a:srgbClr val="353535"/>
                </a:solidFill>
                <a:effectLst/>
                <a:latin typeface="Maison"/>
              </a:rPr>
              <a:t>)=0. If, however, the spreading rate of the pathogen exceeds </a:t>
            </a:r>
            <a:r>
              <a:rPr lang="en-US" b="0" i="1" dirty="0" err="1">
                <a:solidFill>
                  <a:srgbClr val="353535"/>
                </a:solidFill>
                <a:effectLst/>
                <a:latin typeface="Maison"/>
              </a:rPr>
              <a:t>λ</a:t>
            </a:r>
            <a:r>
              <a:rPr lang="en-US" b="0" i="1" baseline="-25000" dirty="0" err="1">
                <a:solidFill>
                  <a:srgbClr val="353535"/>
                </a:solidFill>
                <a:effectLst/>
                <a:latin typeface="Maison"/>
              </a:rPr>
              <a:t>c</a:t>
            </a:r>
            <a:r>
              <a:rPr lang="en-US" b="0" i="0" dirty="0">
                <a:solidFill>
                  <a:srgbClr val="353535"/>
                </a:solidFill>
                <a:effectLst/>
                <a:latin typeface="Maison"/>
              </a:rPr>
              <a:t>, the pathogen becomes endemic and a finite fraction of the population is infected at any time. For a scale-free network we have </a:t>
            </a:r>
            <a:r>
              <a:rPr lang="en-US" b="0" i="1" dirty="0" err="1">
                <a:solidFill>
                  <a:srgbClr val="353535"/>
                </a:solidFill>
                <a:effectLst/>
                <a:latin typeface="Maison"/>
              </a:rPr>
              <a:t>λ</a:t>
            </a:r>
            <a:r>
              <a:rPr lang="en-US" b="0" i="1" baseline="-25000" dirty="0" err="1">
                <a:solidFill>
                  <a:srgbClr val="353535"/>
                </a:solidFill>
                <a:effectLst/>
                <a:latin typeface="Maison"/>
              </a:rPr>
              <a:t>c</a:t>
            </a:r>
            <a:r>
              <a:rPr lang="en-US" b="0" i="0" dirty="0">
                <a:solidFill>
                  <a:srgbClr val="353535"/>
                </a:solidFill>
                <a:effectLst/>
                <a:latin typeface="Maison"/>
              </a:rPr>
              <a:t>=0, hence even viruses with a very small spreading rate </a:t>
            </a:r>
            <a:r>
              <a:rPr lang="en-US" b="0" i="1" dirty="0">
                <a:solidFill>
                  <a:srgbClr val="353535"/>
                </a:solidFill>
                <a:effectLst/>
                <a:latin typeface="Maison"/>
              </a:rPr>
              <a:t>λ</a:t>
            </a:r>
            <a:r>
              <a:rPr lang="en-US" b="0" i="0" dirty="0">
                <a:solidFill>
                  <a:srgbClr val="353535"/>
                </a:solidFill>
                <a:effectLst/>
                <a:latin typeface="Maison"/>
              </a:rPr>
              <a:t> can persist in the population.</a:t>
            </a:r>
            <a:endParaRPr lang="en-US" dirty="0"/>
          </a:p>
        </p:txBody>
      </p:sp>
    </p:spTree>
    <p:extLst>
      <p:ext uri="{BB962C8B-B14F-4D97-AF65-F5344CB8AC3E}">
        <p14:creationId xmlns:p14="http://schemas.microsoft.com/office/powerpoint/2010/main" val="12558062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7E9597A-109E-4E25-B1D5-539EF79AF7C4}"/>
              </a:ext>
            </a:extLst>
          </p:cNvPr>
          <p:cNvSpPr>
            <a:spLocks noGrp="1"/>
          </p:cNvSpPr>
          <p:nvPr>
            <p:ph idx="1"/>
          </p:nvPr>
        </p:nvSpPr>
        <p:spPr>
          <a:xfrm>
            <a:off x="838200" y="1084646"/>
            <a:ext cx="10515600" cy="4351338"/>
          </a:xfrm>
        </p:spPr>
        <p:txBody>
          <a:bodyPr>
            <a:normAutofit/>
          </a:bodyPr>
          <a:lstStyle/>
          <a:p>
            <a:pPr algn="l">
              <a:buFont typeface="Arial" panose="020B0604020202020204" pitchFamily="34" charset="0"/>
              <a:buChar char="•"/>
            </a:pPr>
            <a:r>
              <a:rPr lang="en-US" b="0" i="0" dirty="0">
                <a:solidFill>
                  <a:srgbClr val="353535"/>
                </a:solidFill>
                <a:effectLst/>
                <a:latin typeface="Merriweather" panose="00000500000000000000" pitchFamily="2" charset="0"/>
              </a:rPr>
              <a:t>In a large scale-free network </a:t>
            </a:r>
            <a:r>
              <a:rPr lang="en-US" b="0" i="1" dirty="0">
                <a:solidFill>
                  <a:srgbClr val="353535"/>
                </a:solidFill>
                <a:effectLst/>
                <a:latin typeface="Merriweather" panose="00000500000000000000" pitchFamily="2" charset="0"/>
              </a:rPr>
              <a:t>τ</a:t>
            </a:r>
            <a:r>
              <a:rPr lang="en-US" b="0" i="0" dirty="0">
                <a:solidFill>
                  <a:srgbClr val="353535"/>
                </a:solidFill>
                <a:effectLst/>
                <a:latin typeface="Merriweather" panose="00000500000000000000" pitchFamily="2" charset="0"/>
              </a:rPr>
              <a:t>=0, which means that a virus can instantaneously reach most nodes.</a:t>
            </a:r>
          </a:p>
          <a:p>
            <a:pPr marL="0" indent="0" algn="l">
              <a:buNone/>
            </a:pPr>
            <a:endParaRPr lang="en-US" b="0" i="0" dirty="0">
              <a:solidFill>
                <a:srgbClr val="353535"/>
              </a:solidFill>
              <a:effectLst/>
              <a:latin typeface="Merriweather" panose="00000500000000000000" pitchFamily="2" charset="0"/>
            </a:endParaRPr>
          </a:p>
          <a:p>
            <a:pPr algn="l">
              <a:buFont typeface="Arial" panose="020B0604020202020204" pitchFamily="34" charset="0"/>
              <a:buChar char="•"/>
            </a:pPr>
            <a:r>
              <a:rPr lang="en-US" b="0" i="0" dirty="0">
                <a:solidFill>
                  <a:srgbClr val="353535"/>
                </a:solidFill>
                <a:effectLst/>
                <a:latin typeface="Merriweather" panose="00000500000000000000" pitchFamily="2" charset="0"/>
              </a:rPr>
              <a:t>In a large scale-free network </a:t>
            </a:r>
            <a:r>
              <a:rPr lang="en-US" b="0" i="1" dirty="0" err="1">
                <a:solidFill>
                  <a:srgbClr val="353535"/>
                </a:solidFill>
                <a:effectLst/>
                <a:latin typeface="Merriweather" panose="00000500000000000000" pitchFamily="2" charset="0"/>
              </a:rPr>
              <a:t>λ</a:t>
            </a:r>
            <a:r>
              <a:rPr lang="en-US" b="0" i="1" baseline="-25000" dirty="0" err="1">
                <a:solidFill>
                  <a:srgbClr val="353535"/>
                </a:solidFill>
                <a:effectLst/>
                <a:latin typeface="Merriweather" panose="00000500000000000000" pitchFamily="2" charset="0"/>
              </a:rPr>
              <a:t>c</a:t>
            </a:r>
            <a:r>
              <a:rPr lang="en-US" b="0" i="0" dirty="0">
                <a:solidFill>
                  <a:srgbClr val="353535"/>
                </a:solidFill>
                <a:effectLst/>
                <a:latin typeface="Merriweather" panose="00000500000000000000" pitchFamily="2" charset="0"/>
              </a:rPr>
              <a:t>=0, which means that even viruses with small spreading rate can persist in the population.</a:t>
            </a:r>
          </a:p>
          <a:p>
            <a:endParaRPr lang="en-US" dirty="0"/>
          </a:p>
        </p:txBody>
      </p:sp>
    </p:spTree>
    <p:extLst>
      <p:ext uri="{BB962C8B-B14F-4D97-AF65-F5344CB8AC3E}">
        <p14:creationId xmlns:p14="http://schemas.microsoft.com/office/powerpoint/2010/main" val="31911844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39" name="Straight Connector 38">
            <a:extLst>
              <a:ext uri="{FF2B5EF4-FFF2-40B4-BE49-F238E27FC236}">
                <a16:creationId xmlns:a16="http://schemas.microsoft.com/office/drawing/2014/main" id="{D1B787A8-0D67-4B7E-9B48-86BD906AB6B5}"/>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5890" y="1114050"/>
            <a:ext cx="0" cy="5735637"/>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41" name="Rectangle 40">
            <a:extLst>
              <a:ext uri="{FF2B5EF4-FFF2-40B4-BE49-F238E27FC236}">
                <a16:creationId xmlns:a16="http://schemas.microsoft.com/office/drawing/2014/main" id="{D9FB580A-BA0E-4D5E-90F4-C42767A7838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100000">
                <a:schemeClr val="accent4"/>
              </a:gs>
              <a:gs pos="0">
                <a:schemeClr val="accent2"/>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BD08E5C4-6610-4967-A201-812F44AE0B28}"/>
              </a:ext>
            </a:extLst>
          </p:cNvPr>
          <p:cNvPicPr>
            <a:picLocks noChangeAspect="1"/>
          </p:cNvPicPr>
          <p:nvPr/>
        </p:nvPicPr>
        <p:blipFill>
          <a:blip r:embed="rId3"/>
          <a:stretch>
            <a:fillRect/>
          </a:stretch>
        </p:blipFill>
        <p:spPr>
          <a:xfrm>
            <a:off x="409902" y="1321079"/>
            <a:ext cx="11515087" cy="1847789"/>
          </a:xfrm>
          <a:prstGeom prst="rect">
            <a:avLst/>
          </a:prstGeom>
        </p:spPr>
      </p:pic>
      <p:sp>
        <p:nvSpPr>
          <p:cNvPr id="9" name="TextBox 8">
            <a:extLst>
              <a:ext uri="{FF2B5EF4-FFF2-40B4-BE49-F238E27FC236}">
                <a16:creationId xmlns:a16="http://schemas.microsoft.com/office/drawing/2014/main" id="{1EECA655-E9EB-49D4-BCF7-169F93889EF6}"/>
              </a:ext>
            </a:extLst>
          </p:cNvPr>
          <p:cNvSpPr txBox="1"/>
          <p:nvPr/>
        </p:nvSpPr>
        <p:spPr>
          <a:xfrm>
            <a:off x="409903" y="3689132"/>
            <a:ext cx="10460421" cy="193899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t>The table shows the rate equation for the two basic epidemic models (SI, SIS) on a network with arbitrary </a:t>
            </a:r>
            <a:r>
              <a:rPr lang="en-US" sz="2400" i="1" dirty="0">
                <a:effectLst/>
              </a:rPr>
              <a:t>〈k〉</a:t>
            </a:r>
            <a:r>
              <a:rPr lang="en-US" sz="2400" dirty="0"/>
              <a:t> and </a:t>
            </a:r>
            <a:r>
              <a:rPr lang="en-US" sz="2400" i="1" dirty="0">
                <a:effectLst/>
              </a:rPr>
              <a:t>〈k</a:t>
            </a:r>
            <a:r>
              <a:rPr lang="en-US" sz="2400" i="1" baseline="30000" dirty="0">
                <a:effectLst/>
              </a:rPr>
              <a:t>2</a:t>
            </a:r>
            <a:r>
              <a:rPr lang="en-US" sz="2400" i="1" dirty="0">
                <a:effectLst/>
              </a:rPr>
              <a:t>〉</a:t>
            </a:r>
            <a:r>
              <a:rPr lang="en-US" sz="2400" dirty="0"/>
              <a:t>, together with the corresponding characteristic </a:t>
            </a:r>
            <a:r>
              <a:rPr lang="en-US" sz="2400" i="1" dirty="0">
                <a:effectLst/>
              </a:rPr>
              <a:t>τ</a:t>
            </a:r>
            <a:r>
              <a:rPr lang="en-US" sz="2400" dirty="0"/>
              <a:t> and the epidemic threshold </a:t>
            </a:r>
            <a:r>
              <a:rPr lang="en-US" sz="2400" i="1" dirty="0" err="1">
                <a:effectLst/>
              </a:rPr>
              <a:t>λ</a:t>
            </a:r>
            <a:r>
              <a:rPr lang="en-US" sz="2400" i="1" baseline="-25000" dirty="0" err="1">
                <a:effectLst/>
              </a:rPr>
              <a:t>c</a:t>
            </a:r>
            <a:r>
              <a:rPr lang="en-US" sz="2400" dirty="0"/>
              <a:t>. For the SI model </a:t>
            </a:r>
            <a:r>
              <a:rPr lang="en-US" sz="2400" i="1" dirty="0" err="1">
                <a:effectLst/>
              </a:rPr>
              <a:t>λ</a:t>
            </a:r>
            <a:r>
              <a:rPr lang="en-US" sz="2400" i="1" baseline="-25000" dirty="0" err="1">
                <a:effectLst/>
              </a:rPr>
              <a:t>c</a:t>
            </a:r>
            <a:r>
              <a:rPr lang="en-US" sz="2400" dirty="0"/>
              <a:t> =0, as in the absence of recovery (</a:t>
            </a:r>
            <a:r>
              <a:rPr lang="en-US" sz="2400" i="1" dirty="0">
                <a:effectLst/>
              </a:rPr>
              <a:t>µ</a:t>
            </a:r>
            <a:r>
              <a:rPr lang="en-US" sz="2400" dirty="0"/>
              <a:t>=0) a pathogen spreads until it reaches all susceptible individuals.</a:t>
            </a:r>
            <a:endParaRPr lang="en-US" sz="2400" b="0" i="0" dirty="0">
              <a:solidFill>
                <a:srgbClr val="353535"/>
              </a:solidFill>
              <a:effectLst/>
              <a:latin typeface="Merriweather" panose="00000500000000000000" pitchFamily="2" charset="0"/>
            </a:endParaRPr>
          </a:p>
        </p:txBody>
      </p:sp>
      <p:sp>
        <p:nvSpPr>
          <p:cNvPr id="10" name="Title 1">
            <a:extLst>
              <a:ext uri="{FF2B5EF4-FFF2-40B4-BE49-F238E27FC236}">
                <a16:creationId xmlns:a16="http://schemas.microsoft.com/office/drawing/2014/main" id="{E8B73EC2-9876-4A15-AEBA-0D220AED9FB1}"/>
              </a:ext>
            </a:extLst>
          </p:cNvPr>
          <p:cNvSpPr>
            <a:spLocks noGrp="1"/>
          </p:cNvSpPr>
          <p:nvPr>
            <p:ph type="title"/>
          </p:nvPr>
        </p:nvSpPr>
        <p:spPr>
          <a:xfrm>
            <a:off x="409902" y="0"/>
            <a:ext cx="10515600" cy="1325563"/>
          </a:xfrm>
        </p:spPr>
        <p:txBody>
          <a:bodyPr/>
          <a:lstStyle/>
          <a:p>
            <a:r>
              <a:rPr lang="en-US" dirty="0"/>
              <a:t>summary</a:t>
            </a:r>
          </a:p>
        </p:txBody>
      </p:sp>
    </p:spTree>
    <p:extLst>
      <p:ext uri="{BB962C8B-B14F-4D97-AF65-F5344CB8AC3E}">
        <p14:creationId xmlns:p14="http://schemas.microsoft.com/office/powerpoint/2010/main" val="16051488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9" name="Straight Connector 28">
            <a:extLst>
              <a:ext uri="{FF2B5EF4-FFF2-40B4-BE49-F238E27FC236}">
                <a16:creationId xmlns:a16="http://schemas.microsoft.com/office/drawing/2014/main" id="{D1B787A8-0D67-4B7E-9B48-86BD906AB6B5}"/>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5890" y="1114050"/>
            <a:ext cx="0" cy="5735637"/>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31" name="Rectangle 30">
            <a:extLst>
              <a:ext uri="{FF2B5EF4-FFF2-40B4-BE49-F238E27FC236}">
                <a16:creationId xmlns:a16="http://schemas.microsoft.com/office/drawing/2014/main" id="{8F9CBE3F-79A8-4F8F-88D9-DAD03D0D281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100000">
                <a:schemeClr val="accent4"/>
              </a:gs>
              <a:gs pos="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1181040-E80C-4EA2-9E45-D0F436DAA23E}"/>
              </a:ext>
            </a:extLst>
          </p:cNvPr>
          <p:cNvSpPr>
            <a:spLocks noGrp="1"/>
          </p:cNvSpPr>
          <p:nvPr>
            <p:ph type="title"/>
          </p:nvPr>
        </p:nvSpPr>
        <p:spPr>
          <a:xfrm>
            <a:off x="1522030" y="1209220"/>
            <a:ext cx="9147940" cy="2337238"/>
          </a:xfrm>
        </p:spPr>
        <p:txBody>
          <a:bodyPr vert="horz" lIns="91440" tIns="45720" rIns="91440" bIns="45720" rtlCol="0" anchor="b">
            <a:normAutofit/>
          </a:bodyPr>
          <a:lstStyle/>
          <a:p>
            <a:pPr algn="ctr"/>
            <a:r>
              <a:rPr lang="en-US" altLang="zh-CN" sz="6000" b="1" i="0" kern="1200" cap="all" baseline="0" dirty="0">
                <a:solidFill>
                  <a:schemeClr val="bg1"/>
                </a:solidFill>
                <a:latin typeface="+mj-lt"/>
                <a:ea typeface="+mj-ea"/>
                <a:cs typeface="+mj-cs"/>
              </a:rPr>
              <a:t>THANK YOU!</a:t>
            </a:r>
            <a:endParaRPr lang="en-US" sz="6000" b="1" i="0" kern="1200" cap="all" baseline="0" dirty="0">
              <a:solidFill>
                <a:schemeClr val="bg1"/>
              </a:solidFill>
              <a:latin typeface="+mj-lt"/>
              <a:ea typeface="+mj-ea"/>
              <a:cs typeface="+mj-cs"/>
            </a:endParaRPr>
          </a:p>
        </p:txBody>
      </p:sp>
      <p:sp>
        <p:nvSpPr>
          <p:cNvPr id="33" name="Graphic 22">
            <a:extLst>
              <a:ext uri="{FF2B5EF4-FFF2-40B4-BE49-F238E27FC236}">
                <a16:creationId xmlns:a16="http://schemas.microsoft.com/office/drawing/2014/main" id="{508BEF50-7B1E-49A4-BC19-5F4F1D755E6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61869" y="2383077"/>
            <a:ext cx="151536" cy="151536"/>
          </a:xfrm>
          <a:custGeom>
            <a:avLst/>
            <a:gdLst>
              <a:gd name="connsiteX0" fmla="*/ 141251 w 151536"/>
              <a:gd name="connsiteY0" fmla="*/ 65483 h 151536"/>
              <a:gd name="connsiteX1" fmla="*/ 86053 w 151536"/>
              <a:gd name="connsiteY1" fmla="*/ 65483 h 151536"/>
              <a:gd name="connsiteX2" fmla="*/ 86053 w 151536"/>
              <a:gd name="connsiteY2" fmla="*/ 10285 h 151536"/>
              <a:gd name="connsiteX3" fmla="*/ 75768 w 151536"/>
              <a:gd name="connsiteY3" fmla="*/ 0 h 151536"/>
              <a:gd name="connsiteX4" fmla="*/ 65483 w 151536"/>
              <a:gd name="connsiteY4" fmla="*/ 10285 h 151536"/>
              <a:gd name="connsiteX5" fmla="*/ 65483 w 151536"/>
              <a:gd name="connsiteY5" fmla="*/ 65483 h 151536"/>
              <a:gd name="connsiteX6" fmla="*/ 10285 w 151536"/>
              <a:gd name="connsiteY6" fmla="*/ 65483 h 151536"/>
              <a:gd name="connsiteX7" fmla="*/ 0 w 151536"/>
              <a:gd name="connsiteY7" fmla="*/ 75768 h 151536"/>
              <a:gd name="connsiteX8" fmla="*/ 10285 w 151536"/>
              <a:gd name="connsiteY8" fmla="*/ 86053 h 151536"/>
              <a:gd name="connsiteX9" fmla="*/ 65483 w 151536"/>
              <a:gd name="connsiteY9" fmla="*/ 86053 h 151536"/>
              <a:gd name="connsiteX10" fmla="*/ 65483 w 151536"/>
              <a:gd name="connsiteY10" fmla="*/ 141251 h 151536"/>
              <a:gd name="connsiteX11" fmla="*/ 75768 w 151536"/>
              <a:gd name="connsiteY11" fmla="*/ 151536 h 151536"/>
              <a:gd name="connsiteX12" fmla="*/ 86053 w 151536"/>
              <a:gd name="connsiteY12" fmla="*/ 141251 h 151536"/>
              <a:gd name="connsiteX13" fmla="*/ 86053 w 151536"/>
              <a:gd name="connsiteY13" fmla="*/ 86053 h 151536"/>
              <a:gd name="connsiteX14" fmla="*/ 141251 w 151536"/>
              <a:gd name="connsiteY14" fmla="*/ 86053 h 151536"/>
              <a:gd name="connsiteX15" fmla="*/ 151536 w 151536"/>
              <a:gd name="connsiteY15" fmla="*/ 75768 h 151536"/>
              <a:gd name="connsiteX16" fmla="*/ 141251 w 151536"/>
              <a:gd name="connsiteY16" fmla="*/ 65483 h 151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1536" h="151536">
                <a:moveTo>
                  <a:pt x="141251" y="65483"/>
                </a:moveTo>
                <a:lnTo>
                  <a:pt x="86053" y="65483"/>
                </a:lnTo>
                <a:lnTo>
                  <a:pt x="86053" y="10285"/>
                </a:lnTo>
                <a:cubicBezTo>
                  <a:pt x="86053" y="4605"/>
                  <a:pt x="81448" y="0"/>
                  <a:pt x="75768" y="0"/>
                </a:cubicBezTo>
                <a:cubicBezTo>
                  <a:pt x="70088" y="0"/>
                  <a:pt x="65483" y="4605"/>
                  <a:pt x="65483" y="10285"/>
                </a:cubicBezTo>
                <a:lnTo>
                  <a:pt x="65483" y="65483"/>
                </a:lnTo>
                <a:lnTo>
                  <a:pt x="10285" y="65483"/>
                </a:lnTo>
                <a:cubicBezTo>
                  <a:pt x="4605" y="65483"/>
                  <a:pt x="0" y="70088"/>
                  <a:pt x="0" y="75768"/>
                </a:cubicBezTo>
                <a:cubicBezTo>
                  <a:pt x="0" y="81448"/>
                  <a:pt x="4605" y="86053"/>
                  <a:pt x="10285" y="86053"/>
                </a:cubicBezTo>
                <a:lnTo>
                  <a:pt x="65483" y="86053"/>
                </a:lnTo>
                <a:lnTo>
                  <a:pt x="65483" y="141251"/>
                </a:lnTo>
                <a:cubicBezTo>
                  <a:pt x="65483" y="146931"/>
                  <a:pt x="70088" y="151536"/>
                  <a:pt x="75768" y="151536"/>
                </a:cubicBezTo>
                <a:cubicBezTo>
                  <a:pt x="81448" y="151536"/>
                  <a:pt x="86053" y="146931"/>
                  <a:pt x="86053" y="141251"/>
                </a:cubicBezTo>
                <a:lnTo>
                  <a:pt x="86053" y="86053"/>
                </a:lnTo>
                <a:lnTo>
                  <a:pt x="141251" y="86053"/>
                </a:lnTo>
                <a:cubicBezTo>
                  <a:pt x="146931" y="86053"/>
                  <a:pt x="151536" y="81448"/>
                  <a:pt x="151536" y="75768"/>
                </a:cubicBezTo>
                <a:cubicBezTo>
                  <a:pt x="151536" y="70088"/>
                  <a:pt x="146931" y="65483"/>
                  <a:pt x="141251" y="65483"/>
                </a:cubicBezTo>
                <a:close/>
              </a:path>
            </a:pathLst>
          </a:custGeom>
          <a:solidFill>
            <a:schemeClr val="bg1"/>
          </a:solidFill>
          <a:ln w="646" cap="flat">
            <a:noFill/>
            <a:prstDash val="solid"/>
            <a:miter/>
          </a:ln>
        </p:spPr>
        <p:txBody>
          <a:bodyPr rtlCol="0" anchor="ctr"/>
          <a:lstStyle/>
          <a:p>
            <a:endParaRPr lang="en-US"/>
          </a:p>
        </p:txBody>
      </p:sp>
      <p:sp>
        <p:nvSpPr>
          <p:cNvPr id="35" name="Graphic 13">
            <a:extLst>
              <a:ext uri="{FF2B5EF4-FFF2-40B4-BE49-F238E27FC236}">
                <a16:creationId xmlns:a16="http://schemas.microsoft.com/office/drawing/2014/main" id="{C5CB530E-515E-412C-9DF1-5F8FFBD6F38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724364" y="2265467"/>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bg1"/>
          </a:solidFill>
          <a:ln w="603" cap="flat">
            <a:noFill/>
            <a:prstDash val="solid"/>
            <a:miter/>
          </a:ln>
        </p:spPr>
        <p:txBody>
          <a:bodyPr rtlCol="0" anchor="ctr"/>
          <a:lstStyle/>
          <a:p>
            <a:endParaRPr lang="en-US"/>
          </a:p>
        </p:txBody>
      </p:sp>
      <p:sp>
        <p:nvSpPr>
          <p:cNvPr id="37" name="Graphic 15">
            <a:extLst>
              <a:ext uri="{FF2B5EF4-FFF2-40B4-BE49-F238E27FC236}">
                <a16:creationId xmlns:a16="http://schemas.microsoft.com/office/drawing/2014/main" id="{AEA7509D-F04F-40CB-A0B3-EEF16499CC9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24834" y="2537201"/>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bg1"/>
          </a:solidFill>
          <a:ln w="610" cap="flat">
            <a:noFill/>
            <a:prstDash val="solid"/>
            <a:miter/>
          </a:ln>
        </p:spPr>
        <p:txBody>
          <a:bodyPr rtlCol="0" anchor="ctr"/>
          <a:lstStyle/>
          <a:p>
            <a:endParaRPr lang="en-US"/>
          </a:p>
        </p:txBody>
      </p:sp>
      <p:sp>
        <p:nvSpPr>
          <p:cNvPr id="39" name="Graphic 21">
            <a:extLst>
              <a:ext uri="{FF2B5EF4-FFF2-40B4-BE49-F238E27FC236}">
                <a16:creationId xmlns:a16="http://schemas.microsoft.com/office/drawing/2014/main" id="{C39ADB8F-D187-49D7-BDCF-C1B6DC72706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64053" y="2832967"/>
            <a:ext cx="95759" cy="95759"/>
          </a:xfrm>
          <a:custGeom>
            <a:avLst/>
            <a:gdLst>
              <a:gd name="connsiteX0" fmla="*/ 95759 w 95759"/>
              <a:gd name="connsiteY0" fmla="*/ 47880 h 95759"/>
              <a:gd name="connsiteX1" fmla="*/ 47880 w 95759"/>
              <a:gd name="connsiteY1" fmla="*/ 95759 h 95759"/>
              <a:gd name="connsiteX2" fmla="*/ 0 w 95759"/>
              <a:gd name="connsiteY2" fmla="*/ 47880 h 95759"/>
              <a:gd name="connsiteX3" fmla="*/ 47880 w 95759"/>
              <a:gd name="connsiteY3" fmla="*/ 0 h 95759"/>
              <a:gd name="connsiteX4" fmla="*/ 95759 w 95759"/>
              <a:gd name="connsiteY4" fmla="*/ 47880 h 957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759" h="95759">
                <a:moveTo>
                  <a:pt x="95759" y="47880"/>
                </a:moveTo>
                <a:cubicBezTo>
                  <a:pt x="95759" y="74323"/>
                  <a:pt x="74323" y="95759"/>
                  <a:pt x="47880" y="95759"/>
                </a:cubicBezTo>
                <a:cubicBezTo>
                  <a:pt x="21436" y="95759"/>
                  <a:pt x="0" y="74323"/>
                  <a:pt x="0" y="47880"/>
                </a:cubicBezTo>
                <a:cubicBezTo>
                  <a:pt x="0" y="21436"/>
                  <a:pt x="21436" y="0"/>
                  <a:pt x="47880" y="0"/>
                </a:cubicBezTo>
                <a:cubicBezTo>
                  <a:pt x="74323" y="0"/>
                  <a:pt x="95759" y="21436"/>
                  <a:pt x="95759" y="47880"/>
                </a:cubicBezTo>
                <a:close/>
              </a:path>
            </a:pathLst>
          </a:custGeom>
          <a:solidFill>
            <a:schemeClr val="bg1"/>
          </a:solidFill>
          <a:ln w="469" cap="flat">
            <a:noFill/>
            <a:prstDash val="solid"/>
            <a:miter/>
          </a:ln>
        </p:spPr>
        <p:txBody>
          <a:bodyPr rtlCol="0" anchor="ctr"/>
          <a:lstStyle/>
          <a:p>
            <a:endParaRPr lang="en-US"/>
          </a:p>
        </p:txBody>
      </p:sp>
      <p:sp>
        <p:nvSpPr>
          <p:cNvPr id="41" name="Graphic 12">
            <a:extLst>
              <a:ext uri="{FF2B5EF4-FFF2-40B4-BE49-F238E27FC236}">
                <a16:creationId xmlns:a16="http://schemas.microsoft.com/office/drawing/2014/main" id="{712D4376-A578-4FF1-94FC-245E7A6A489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772266" y="2803988"/>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w="422" cap="flat">
            <a:noFill/>
            <a:prstDash val="solid"/>
            <a:miter/>
          </a:ln>
        </p:spPr>
        <p:txBody>
          <a:bodyPr rtlCol="0" anchor="ctr"/>
          <a:lstStyle/>
          <a:p>
            <a:endParaRPr lang="en-US"/>
          </a:p>
        </p:txBody>
      </p:sp>
      <p:sp>
        <p:nvSpPr>
          <p:cNvPr id="43" name="Graphic 23">
            <a:extLst>
              <a:ext uri="{FF2B5EF4-FFF2-40B4-BE49-F238E27FC236}">
                <a16:creationId xmlns:a16="http://schemas.microsoft.com/office/drawing/2014/main" id="{3FBAD350-5664-4811-A208-657FB882D35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13405" y="3242499"/>
            <a:ext cx="108625" cy="108625"/>
          </a:xfrm>
          <a:custGeom>
            <a:avLst/>
            <a:gdLst>
              <a:gd name="connsiteX0" fmla="*/ 54313 w 108625"/>
              <a:gd name="connsiteY0" fmla="*/ 16053 h 108625"/>
              <a:gd name="connsiteX1" fmla="*/ 92572 w 108625"/>
              <a:gd name="connsiteY1" fmla="*/ 54313 h 108625"/>
              <a:gd name="connsiteX2" fmla="*/ 54313 w 108625"/>
              <a:gd name="connsiteY2" fmla="*/ 92572 h 108625"/>
              <a:gd name="connsiteX3" fmla="*/ 16053 w 108625"/>
              <a:gd name="connsiteY3" fmla="*/ 54313 h 108625"/>
              <a:gd name="connsiteX4" fmla="*/ 54313 w 108625"/>
              <a:gd name="connsiteY4" fmla="*/ 16053 h 108625"/>
              <a:gd name="connsiteX5" fmla="*/ 54313 w 108625"/>
              <a:gd name="connsiteY5" fmla="*/ 0 h 108625"/>
              <a:gd name="connsiteX6" fmla="*/ 0 w 108625"/>
              <a:gd name="connsiteY6" fmla="*/ 54313 h 108625"/>
              <a:gd name="connsiteX7" fmla="*/ 54313 w 108625"/>
              <a:gd name="connsiteY7" fmla="*/ 108625 h 108625"/>
              <a:gd name="connsiteX8" fmla="*/ 108625 w 108625"/>
              <a:gd name="connsiteY8" fmla="*/ 54313 h 108625"/>
              <a:gd name="connsiteX9" fmla="*/ 54313 w 108625"/>
              <a:gd name="connsiteY9" fmla="*/ 0 h 10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625" h="108625">
                <a:moveTo>
                  <a:pt x="54313" y="16053"/>
                </a:moveTo>
                <a:cubicBezTo>
                  <a:pt x="75442" y="16053"/>
                  <a:pt x="92572" y="33182"/>
                  <a:pt x="92572" y="54313"/>
                </a:cubicBezTo>
                <a:cubicBezTo>
                  <a:pt x="92572" y="75442"/>
                  <a:pt x="75442" y="92572"/>
                  <a:pt x="54313" y="92572"/>
                </a:cubicBezTo>
                <a:cubicBezTo>
                  <a:pt x="33182" y="92572"/>
                  <a:pt x="16053" y="75442"/>
                  <a:pt x="16053" y="54313"/>
                </a:cubicBezTo>
                <a:cubicBezTo>
                  <a:pt x="16074" y="33191"/>
                  <a:pt x="33191" y="16074"/>
                  <a:pt x="54313" y="16053"/>
                </a:cubicBezTo>
                <a:moveTo>
                  <a:pt x="54313" y="0"/>
                </a:moveTo>
                <a:cubicBezTo>
                  <a:pt x="24317" y="0"/>
                  <a:pt x="0" y="24317"/>
                  <a:pt x="0" y="54313"/>
                </a:cubicBezTo>
                <a:cubicBezTo>
                  <a:pt x="0" y="84309"/>
                  <a:pt x="24317" y="108625"/>
                  <a:pt x="54313" y="108625"/>
                </a:cubicBezTo>
                <a:cubicBezTo>
                  <a:pt x="84309" y="108625"/>
                  <a:pt x="108625" y="84309"/>
                  <a:pt x="108625" y="54313"/>
                </a:cubicBezTo>
                <a:cubicBezTo>
                  <a:pt x="108625" y="24317"/>
                  <a:pt x="84309" y="0"/>
                  <a:pt x="54313" y="0"/>
                </a:cubicBezTo>
                <a:close/>
              </a:path>
            </a:pathLst>
          </a:custGeom>
          <a:solidFill>
            <a:schemeClr val="bg1"/>
          </a:solidFill>
          <a:ln w="516" cap="flat">
            <a:noFill/>
            <a:prstDash val="solid"/>
            <a:miter/>
          </a:ln>
        </p:spPr>
        <p:txBody>
          <a:bodyPr rtlCol="0" anchor="ctr"/>
          <a:lstStyle/>
          <a:p>
            <a:endParaRPr lang="en-US"/>
          </a:p>
        </p:txBody>
      </p:sp>
      <p:cxnSp>
        <p:nvCxnSpPr>
          <p:cNvPr id="45" name="Straight Connector 44">
            <a:extLst>
              <a:ext uri="{FF2B5EF4-FFF2-40B4-BE49-F238E27FC236}">
                <a16:creationId xmlns:a16="http://schemas.microsoft.com/office/drawing/2014/main" id="{56020367-4FD5-4596-8E10-C5F095CD8DBF}"/>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831729"/>
            <a:ext cx="12188952" cy="0"/>
          </a:xfrm>
          <a:prstGeom prst="line">
            <a:avLst/>
          </a:prstGeom>
          <a:ln w="25400" cap="sq">
            <a:solidFill>
              <a:schemeClr val="bg1"/>
            </a:soli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62372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GradientVTI">
  <a:themeElements>
    <a:clrScheme name="Atlas">
      <a:dk1>
        <a:srgbClr val="000000"/>
      </a:dk1>
      <a:lt1>
        <a:srgbClr val="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Univers">
      <a:majorFont>
        <a:latin typeface="Univers"/>
        <a:ea typeface=""/>
        <a:cs typeface=""/>
      </a:majorFont>
      <a:minorFont>
        <a:latin typeface="Univer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radientVTI" id="{605F9078-86F9-4258-A3E1-F8EFF02AE8CC}" vid="{4848699B-BB01-41E3-9EC4-3D97DFE5292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TM16401371[[fn=Atlas]]</Template>
  <TotalTime>1967</TotalTime>
  <Words>1607</Words>
  <Application>Microsoft Office PowerPoint</Application>
  <PresentationFormat>Widescreen</PresentationFormat>
  <Paragraphs>221</Paragraphs>
  <Slides>21</Slides>
  <Notes>18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21</vt:i4>
      </vt:variant>
    </vt:vector>
  </HeadingPairs>
  <TitlesOfParts>
    <vt:vector size="28" baseType="lpstr">
      <vt:lpstr>Arial</vt:lpstr>
      <vt:lpstr>Calibri</vt:lpstr>
      <vt:lpstr>Maison</vt:lpstr>
      <vt:lpstr>Merriweather</vt:lpstr>
      <vt:lpstr>Times New Roman</vt:lpstr>
      <vt:lpstr>Univers</vt:lpstr>
      <vt:lpstr>GradientVTI</vt:lpstr>
      <vt:lpstr>epidemics on networks</vt:lpstr>
      <vt:lpstr>PowerPoint Presentation</vt:lpstr>
      <vt:lpstr>PowerPoint Presentation</vt:lpstr>
      <vt:lpstr>Networks and Agents</vt:lpstr>
      <vt:lpstr>Epidemic modeling</vt:lpstr>
      <vt:lpstr>Susceptible-Infected (SI) Model</vt:lpstr>
      <vt:lpstr>Susceptible-Infected (SI) Model</vt:lpstr>
      <vt:lpstr>Susceptible-Infected-Susceptible (SIS) Model</vt:lpstr>
      <vt:lpstr>Susceptible-Infected-Recovered (SIR) Model</vt:lpstr>
      <vt:lpstr>Network Epidemics</vt:lpstr>
      <vt:lpstr>Susceptible-Infected (SI) Model on a Network </vt:lpstr>
      <vt:lpstr>We start by exploring the early time behavior of ik, a choice driven by both theoretical interest and practical considerations.   At the beginning of the epidemic ik is small and the higher order term in (10.13) βikkΘk can be neglected. Hence we can approximate (10.13) with</vt:lpstr>
      <vt:lpstr>PowerPoint Presentation</vt:lpstr>
      <vt:lpstr>SI model on different networks</vt:lpstr>
      <vt:lpstr>SIS Model and the Vanishing Epidemic Threshold</vt:lpstr>
      <vt:lpstr>SIS model on Random network</vt:lpstr>
      <vt:lpstr>SIS model on scale-free network</vt:lpstr>
      <vt:lpstr>PowerPoint Presentation</vt:lpstr>
      <vt:lpstr>PowerPoint Presentation</vt:lpstr>
      <vt:lpstr>summary</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epidemics on networks</dc:title>
  <dc:creator>Chen, Roger</dc:creator>
  <cp:lastModifiedBy>Windows User</cp:lastModifiedBy>
  <cp:revision>45</cp:revision>
  <dcterms:created xsi:type="dcterms:W3CDTF">2021-10-31T22:22:18Z</dcterms:created>
  <dcterms:modified xsi:type="dcterms:W3CDTF">2021-12-09T13:34:29Z</dcterms:modified>
</cp:coreProperties>
</file>